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88" r:id="rId3"/>
    <p:sldId id="273" r:id="rId4"/>
    <p:sldId id="285" r:id="rId5"/>
    <p:sldId id="275" r:id="rId6"/>
    <p:sldId id="276" r:id="rId7"/>
    <p:sldId id="277" r:id="rId8"/>
    <p:sldId id="278" r:id="rId9"/>
    <p:sldId id="279" r:id="rId10"/>
    <p:sldId id="280" r:id="rId11"/>
    <p:sldId id="271" r:id="rId12"/>
    <p:sldId id="272" r:id="rId13"/>
    <p:sldId id="258" r:id="rId14"/>
    <p:sldId id="261" r:id="rId15"/>
    <p:sldId id="266" r:id="rId16"/>
    <p:sldId id="267" r:id="rId17"/>
    <p:sldId id="289" r:id="rId18"/>
    <p:sldId id="290" r:id="rId19"/>
    <p:sldId id="281" r:id="rId20"/>
    <p:sldId id="283" r:id="rId21"/>
    <p:sldId id="274" r:id="rId22"/>
    <p:sldId id="286" r:id="rId23"/>
    <p:sldId id="284" r:id="rId24"/>
    <p:sldId id="287" r:id="rId25"/>
    <p:sldId id="262"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BB5B9-DA28-4D89-BBC1-106B7118D4DB}" v="575" dt="2024-02-12T04:00:42.405"/>
    <p1510:client id="{F97EFF10-089B-4518-BE91-152A511434F3}" v="1052" dt="2024-02-11T23:24:59.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123" d="100"/>
          <a:sy n="123" d="100"/>
        </p:scale>
        <p:origin x="114" y="126"/>
      </p:cViewPr>
      <p:guideLst>
        <p:guide pos="3839"/>
        <p:guide orient="horz" pos="2160"/>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33EAD35F-38F2-4CB7-9A6D-B04FFD8A51FD}">
      <dgm:prSet phldrT="[Text]"/>
      <dgm:spPr/>
      <dgm:t>
        <a:bodyPr/>
        <a:lstStyle/>
        <a:p>
          <a:r>
            <a:rPr lang="en-US" b="0" i="0">
              <a:solidFill>
                <a:schemeClr val="bg1"/>
              </a:solidFill>
              <a:effectLst/>
              <a:latin typeface="Slack-Lato"/>
            </a:rPr>
            <a:t>ETL &amp; EDA (</a:t>
          </a:r>
          <a:r>
            <a:rPr lang="en-CA">
              <a:solidFill>
                <a:schemeClr val="bg1"/>
              </a:solidFill>
            </a:rPr>
            <a:t>Extract, Transform, Load &amp; Exploratory Data Analysis)</a:t>
          </a:r>
          <a:endParaRPr lang="en-US">
            <a:solidFill>
              <a:schemeClr val="bg1"/>
            </a:solidFill>
          </a:endParaRP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CC6B7442-0B72-4EF2-9F13-1325B51AFF9F}">
      <dgm:prSet phldrT="[Text]"/>
      <dgm:spPr/>
      <dgm:t>
        <a:bodyPr/>
        <a:lstStyle/>
        <a:p>
          <a:r>
            <a:rPr lang="en-US" b="0" i="0" dirty="0">
              <a:solidFill>
                <a:schemeClr val="bg1"/>
              </a:solidFill>
              <a:effectLst/>
              <a:latin typeface="Slack-Lato"/>
            </a:rPr>
            <a:t>Front End</a:t>
          </a:r>
          <a:endParaRPr lang="en-US" dirty="0">
            <a:solidFill>
              <a:schemeClr val="bg1"/>
            </a:solidFill>
          </a:endParaRPr>
        </a:p>
      </dgm:t>
      <dgm:extLst>
        <a:ext uri="{E40237B7-FDA0-4F09-8148-C483321AD2D9}">
          <dgm14:cNvPr xmlns:dgm14="http://schemas.microsoft.com/office/drawing/2010/diagram" id="0" name="" title="Group C heading"/>
        </a:ext>
      </dgm:extLs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CA"/>
            <a:t>Designing and developing the user interface (UI) and user experience (UX) components of the application or system.</a:t>
          </a:r>
          <a:endParaRPr lang="en-US"/>
        </a:p>
      </dgm:t>
      <dgm:extLst>
        <a:ext uri="{E40237B7-FDA0-4F09-8148-C483321AD2D9}">
          <dgm14:cNvPr xmlns:dgm14="http://schemas.microsoft.com/office/drawing/2010/diagram" id="0" name="" title="Group C tasks"/>
        </a:ext>
      </dgm:extLs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1DE38F54-13B9-49B9-8D1C-BE40A0B41642}">
      <dgm:prSet phldrT="[Text]"/>
      <dgm:spPr/>
      <dgm:t>
        <a:bodyPr/>
        <a:lstStyle/>
        <a:p>
          <a:r>
            <a:rPr lang="en-CA"/>
            <a:t>Includes creating layouts, implementing functionality, and ensuring a seamless and intuitive user interface.</a:t>
          </a:r>
          <a:endParaRPr lang="en-US"/>
        </a:p>
      </dgm:t>
    </dgm:pt>
    <dgm:pt modelId="{241FC70F-0CFE-4A9B-A53B-CB579CB35D65}" type="parTrans" cxnId="{E2BA7653-A0BC-4906-B811-36202FCAECA9}">
      <dgm:prSet/>
      <dgm:spPr/>
      <dgm:t>
        <a:bodyPr/>
        <a:lstStyle/>
        <a:p>
          <a:endParaRPr lang="en-US"/>
        </a:p>
      </dgm:t>
    </dgm:pt>
    <dgm:pt modelId="{5D6C750F-882D-4057-8E46-BA0F88DBA2EC}" type="sibTrans" cxnId="{E2BA7653-A0BC-4906-B811-36202FCAECA9}">
      <dgm:prSet/>
      <dgm:spPr/>
      <dgm:t>
        <a:bodyPr/>
        <a:lstStyle/>
        <a:p>
          <a:endParaRPr lang="en-US"/>
        </a:p>
      </dgm:t>
    </dgm:pt>
    <dgm:pt modelId="{3F4DDC67-A8D2-4CB9-8769-65B3F92F0526}">
      <dgm:prSet/>
      <dgm:spPr/>
      <dgm:t>
        <a:bodyPr/>
        <a:lstStyle/>
        <a:p>
          <a:r>
            <a:rPr lang="en-CA">
              <a:latin typeface="Corbel"/>
            </a:rPr>
            <a:t>Preparing</a:t>
          </a:r>
          <a:r>
            <a:rPr lang="en-CA"/>
            <a:t> and cleaning the data for analysis and modeling</a:t>
          </a:r>
        </a:p>
      </dgm:t>
    </dgm:pt>
    <dgm:pt modelId="{AD1ADF85-9549-4BFE-8CD6-10689C0FF1A8}" type="parTrans" cxnId="{B64B77AB-443A-4E21-A78A-FAB000616277}">
      <dgm:prSet/>
      <dgm:spPr/>
      <dgm:t>
        <a:bodyPr/>
        <a:lstStyle/>
        <a:p>
          <a:endParaRPr lang="en-CA"/>
        </a:p>
      </dgm:t>
    </dgm:pt>
    <dgm:pt modelId="{71FF9714-54D3-4F66-9872-C5CDAE90E0F3}" type="sibTrans" cxnId="{B64B77AB-443A-4E21-A78A-FAB000616277}">
      <dgm:prSet/>
      <dgm:spPr/>
      <dgm:t>
        <a:bodyPr/>
        <a:lstStyle/>
        <a:p>
          <a:endParaRPr lang="en-CA"/>
        </a:p>
      </dgm:t>
    </dgm:pt>
    <dgm:pt modelId="{F3B1E8B8-4DC0-498C-BC6D-59A6B6C07632}">
      <dgm:prSet/>
      <dgm:spPr/>
      <dgm:t>
        <a:bodyPr/>
        <a:lstStyle/>
        <a:p>
          <a:r>
            <a:rPr lang="en-CA">
              <a:latin typeface="Corbel"/>
            </a:rPr>
            <a:t>Transforming</a:t>
          </a:r>
          <a:r>
            <a:rPr lang="en-CA"/>
            <a:t> it into a suitable format</a:t>
          </a:r>
        </a:p>
      </dgm:t>
    </dgm:pt>
    <dgm:pt modelId="{01B87CF9-1C71-48AE-B728-894551EFBA80}" type="parTrans" cxnId="{146C7644-939E-4DBE-BAD4-A460C82BD318}">
      <dgm:prSet/>
      <dgm:spPr/>
      <dgm:t>
        <a:bodyPr/>
        <a:lstStyle/>
        <a:p>
          <a:endParaRPr lang="en-CA"/>
        </a:p>
      </dgm:t>
    </dgm:pt>
    <dgm:pt modelId="{FD2F8A70-0E77-434C-B96D-FAA5163A3AF0}" type="sibTrans" cxnId="{146C7644-939E-4DBE-BAD4-A460C82BD318}">
      <dgm:prSet/>
      <dgm:spPr/>
      <dgm:t>
        <a:bodyPr/>
        <a:lstStyle/>
        <a:p>
          <a:endParaRPr lang="en-CA"/>
        </a:p>
      </dgm:t>
    </dgm:pt>
    <dgm:pt modelId="{DABF1DF0-6710-4726-99FE-F74F49654643}">
      <dgm:prSet/>
      <dgm:spPr/>
      <dgm:t>
        <a:bodyPr/>
        <a:lstStyle/>
        <a:p>
          <a:r>
            <a:rPr lang="en-CA">
              <a:latin typeface="Corbel"/>
            </a:rPr>
            <a:t>Loading</a:t>
          </a:r>
          <a:r>
            <a:rPr lang="en-CA"/>
            <a:t> it into the required data structures</a:t>
          </a:r>
        </a:p>
      </dgm:t>
    </dgm:pt>
    <dgm:pt modelId="{266E3B39-F91E-4980-8180-1511883FEF57}" type="parTrans" cxnId="{6E752F4B-B6A8-4F98-8156-CCEB60E4DD98}">
      <dgm:prSet/>
      <dgm:spPr/>
      <dgm:t>
        <a:bodyPr/>
        <a:lstStyle/>
        <a:p>
          <a:endParaRPr lang="en-CA"/>
        </a:p>
      </dgm:t>
    </dgm:pt>
    <dgm:pt modelId="{557C1DDD-EC1D-45D6-B79D-4DEE82E99BDD}" type="sibTrans" cxnId="{6E752F4B-B6A8-4F98-8156-CCEB60E4DD98}">
      <dgm:prSet/>
      <dgm:spPr/>
      <dgm:t>
        <a:bodyPr/>
        <a:lstStyle/>
        <a:p>
          <a:endParaRPr lang="en-CA"/>
        </a:p>
      </dgm:t>
    </dgm:pt>
    <dgm:pt modelId="{0852D5E1-12D0-49F7-9BAD-AD187F098E78}">
      <dgm:prSet phldrT="[Text]"/>
      <dgm:spPr/>
      <dgm:t>
        <a:bodyPr/>
        <a:lstStyle/>
        <a:p>
          <a:r>
            <a:rPr lang="en-US"/>
            <a:t>Data Analysis and Visualizations</a:t>
          </a:r>
          <a:endParaRPr lang="en-CA"/>
        </a:p>
      </dgm:t>
    </dgm:pt>
    <dgm:pt modelId="{6C5045CF-A79C-46A2-BF16-A5465CDA1339}" type="parTrans" cxnId="{3FCA0ED9-803B-4C23-9859-48CFD361E87E}">
      <dgm:prSet/>
      <dgm:spPr/>
      <dgm:t>
        <a:bodyPr/>
        <a:lstStyle/>
        <a:p>
          <a:endParaRPr lang="en-CA"/>
        </a:p>
      </dgm:t>
    </dgm:pt>
    <dgm:pt modelId="{B26E7DAA-6ABE-4C45-BAA0-10426A18A6D5}" type="sibTrans" cxnId="{3FCA0ED9-803B-4C23-9859-48CFD361E87E}">
      <dgm:prSet/>
      <dgm:spPr/>
      <dgm:t>
        <a:bodyPr/>
        <a:lstStyle/>
        <a:p>
          <a:endParaRPr lang="en-CA"/>
        </a:p>
      </dgm:t>
    </dgm:pt>
    <dgm:pt modelId="{EFE00556-4970-4E84-A14E-47C36433AC32}">
      <dgm:prSet phldrT="[Text]"/>
      <dgm:spPr/>
      <dgm:t>
        <a:bodyPr/>
        <a:lstStyle/>
        <a:p>
          <a:r>
            <a:rPr lang="en-CA"/>
            <a:t>Analyzing the data, exploring its characteristics, identifying patterns, trends, and relationships within the data</a:t>
          </a:r>
          <a:endParaRPr lang="en-US"/>
        </a:p>
      </dgm:t>
      <dgm:extLst>
        <a:ext uri="{E40237B7-FDA0-4F09-8148-C483321AD2D9}">
          <dgm14:cNvPr xmlns:dgm14="http://schemas.microsoft.com/office/drawing/2010/diagram" id="0" name="" title="Group A tasks"/>
        </a:ext>
      </dgm:extLst>
    </dgm:pt>
    <dgm:pt modelId="{4D922558-DD77-41B0-B84B-7787E272D62A}" type="parTrans" cxnId="{F820A31C-FC70-41E4-A98A-3A30B8C8BE50}">
      <dgm:prSet/>
      <dgm:spPr/>
      <dgm:t>
        <a:bodyPr/>
        <a:lstStyle/>
        <a:p>
          <a:endParaRPr lang="en-CA"/>
        </a:p>
      </dgm:t>
    </dgm:pt>
    <dgm:pt modelId="{16985876-3B81-4D8F-88C7-E0529DB83FF5}" type="sibTrans" cxnId="{F820A31C-FC70-41E4-A98A-3A30B8C8BE50}">
      <dgm:prSet/>
      <dgm:spPr/>
      <dgm:t>
        <a:bodyPr/>
        <a:lstStyle/>
        <a:p>
          <a:endParaRPr lang="en-CA"/>
        </a:p>
      </dgm:t>
    </dgm:pt>
    <dgm:pt modelId="{64B7D4E2-0B8E-4C58-90BE-AB67875C48B8}">
      <dgm:prSet phldrT="[Text]"/>
      <dgm:spPr/>
      <dgm:t>
        <a:bodyPr/>
        <a:lstStyle/>
        <a:p>
          <a:pPr rtl="0"/>
          <a:r>
            <a:rPr lang="en-CA"/>
            <a:t>Creating visualizations</a:t>
          </a:r>
          <a:r>
            <a:rPr lang="en-CA">
              <a:latin typeface="Corbel"/>
            </a:rPr>
            <a:t> </a:t>
          </a:r>
          <a:endParaRPr lang="en-CA"/>
        </a:p>
      </dgm:t>
    </dgm:pt>
    <dgm:pt modelId="{9D041E3C-3F3D-4A4B-8846-208A241EAF20}" type="parTrans" cxnId="{73A7B1D8-4A01-449E-945A-8D98F728E613}">
      <dgm:prSet/>
      <dgm:spPr/>
      <dgm:t>
        <a:bodyPr/>
        <a:lstStyle/>
        <a:p>
          <a:endParaRPr lang="en-CA"/>
        </a:p>
      </dgm:t>
    </dgm:pt>
    <dgm:pt modelId="{FB55A3B4-0FB8-4671-9FCC-52C5CBE50ECD}" type="sibTrans" cxnId="{73A7B1D8-4A01-449E-945A-8D98F728E613}">
      <dgm:prSet/>
      <dgm:spPr/>
      <dgm:t>
        <a:bodyPr/>
        <a:lstStyle/>
        <a:p>
          <a:endParaRPr lang="en-CA"/>
        </a:p>
      </dgm:t>
    </dgm:pt>
    <dgm:pt modelId="{5ACA8A3F-677D-49E3-BA77-AFB7E4BADF4A}">
      <dgm:prSet/>
      <dgm:spPr/>
      <dgm:t>
        <a:bodyPr/>
        <a:lstStyle/>
        <a:p>
          <a:pPr rtl="0"/>
          <a:r>
            <a:rPr lang="en-US" b="0" i="0">
              <a:solidFill>
                <a:schemeClr val="bg1"/>
              </a:solidFill>
              <a:effectLst/>
              <a:latin typeface="Slack-Lato"/>
            </a:rPr>
            <a:t>Machine Learning and Model Integration</a:t>
          </a:r>
          <a:endParaRPr lang="en-US">
            <a:solidFill>
              <a:schemeClr val="bg1"/>
            </a:solidFill>
          </a:endParaRPr>
        </a:p>
      </dgm:t>
      <dgm:extLst>
        <a:ext uri="{E40237B7-FDA0-4F09-8148-C483321AD2D9}">
          <dgm14:cNvPr xmlns:dgm14="http://schemas.microsoft.com/office/drawing/2010/diagram" id="0" name="" title="Group C heading"/>
        </a:ext>
      </dgm:extLst>
    </dgm:pt>
    <dgm:pt modelId="{F27A3946-9077-4E90-8299-BD43B69AEE0B}" type="parTrans" cxnId="{0B46F7A0-917C-407F-997F-D69C8D8343A0}">
      <dgm:prSet/>
      <dgm:spPr/>
      <dgm:t>
        <a:bodyPr/>
        <a:lstStyle/>
        <a:p>
          <a:endParaRPr lang="en-CA"/>
        </a:p>
      </dgm:t>
    </dgm:pt>
    <dgm:pt modelId="{752B3D88-CF89-4E33-B0A9-FADB507B3064}" type="sibTrans" cxnId="{0B46F7A0-917C-407F-997F-D69C8D8343A0}">
      <dgm:prSet/>
      <dgm:spPr/>
      <dgm:t>
        <a:bodyPr/>
        <a:lstStyle/>
        <a:p>
          <a:endParaRPr lang="en-CA"/>
        </a:p>
      </dgm:t>
    </dgm:pt>
    <dgm:pt modelId="{8D79727B-2B57-49A1-A690-4A98F7FD966B}">
      <dgm:prSet/>
      <dgm:spPr/>
      <dgm:t>
        <a:bodyPr/>
        <a:lstStyle/>
        <a:p>
          <a:r>
            <a:rPr lang="en-CA"/>
            <a:t>Developing machine learning models based on the analyzed data</a:t>
          </a:r>
          <a:endParaRPr lang="en-US"/>
        </a:p>
      </dgm:t>
      <dgm:extLst>
        <a:ext uri="{E40237B7-FDA0-4F09-8148-C483321AD2D9}">
          <dgm14:cNvPr xmlns:dgm14="http://schemas.microsoft.com/office/drawing/2010/diagram" id="0" name="" title="Group C heading"/>
        </a:ext>
      </dgm:extLst>
    </dgm:pt>
    <dgm:pt modelId="{BE7A18BB-9F2B-4AA1-80A1-CF2A110F333A}" type="parTrans" cxnId="{B1F6AE3A-9D12-4BE6-AA43-DDF796FA7E3A}">
      <dgm:prSet/>
      <dgm:spPr/>
      <dgm:t>
        <a:bodyPr/>
        <a:lstStyle/>
        <a:p>
          <a:endParaRPr lang="en-CA"/>
        </a:p>
      </dgm:t>
    </dgm:pt>
    <dgm:pt modelId="{A0C9181D-236D-4323-8D6D-F79F18C74471}" type="sibTrans" cxnId="{B1F6AE3A-9D12-4BE6-AA43-DDF796FA7E3A}">
      <dgm:prSet/>
      <dgm:spPr/>
      <dgm:t>
        <a:bodyPr/>
        <a:lstStyle/>
        <a:p>
          <a:endParaRPr lang="en-CA"/>
        </a:p>
      </dgm:t>
    </dgm:pt>
    <dgm:pt modelId="{9965A8BF-2CF3-422E-892D-5B0E83A68B8D}">
      <dgm:prSet/>
      <dgm:spPr/>
      <dgm:t>
        <a:bodyPr/>
        <a:lstStyle/>
        <a:p>
          <a:r>
            <a:rPr lang="en-CA"/>
            <a:t>Includes selecting appropriate algorithms, training and evaluating models, fine-tuning parameters, and integrating the models with the front end of the application or system</a:t>
          </a:r>
          <a:endParaRPr lang="en-US"/>
        </a:p>
      </dgm:t>
    </dgm:pt>
    <dgm:pt modelId="{F4F3D206-A42D-4EFF-AFCA-549926D415F9}" type="parTrans" cxnId="{F3F88FC5-1830-4BCA-A3FF-11E72C807E39}">
      <dgm:prSet/>
      <dgm:spPr/>
      <dgm:t>
        <a:bodyPr/>
        <a:lstStyle/>
        <a:p>
          <a:endParaRPr lang="en-CA"/>
        </a:p>
      </dgm:t>
    </dgm:pt>
    <dgm:pt modelId="{1F6137D3-92ED-4E52-81AC-68FCB24D5EC3}" type="sibTrans" cxnId="{F3F88FC5-1830-4BCA-A3FF-11E72C807E39}">
      <dgm:prSet/>
      <dgm:spPr/>
      <dgm:t>
        <a:bodyPr/>
        <a:lstStyle/>
        <a:p>
          <a:endParaRPr lang="en-CA"/>
        </a:p>
      </dgm:t>
    </dgm:pt>
    <dgm:pt modelId="{ED5DCCC5-BCA8-4491-AA37-BAF153ECA184}" type="pres">
      <dgm:prSet presAssocID="{90119837-5B71-4D44-BB01-DB0B084933C8}" presName="linear" presStyleCnt="0">
        <dgm:presLayoutVars>
          <dgm:animLvl val="lvl"/>
          <dgm:resizeHandles val="exact"/>
        </dgm:presLayoutVars>
      </dgm:prSet>
      <dgm:spPr/>
    </dgm:pt>
    <dgm:pt modelId="{77EE8CB5-1D17-431C-BD8F-72E44C6DEFD4}" type="pres">
      <dgm:prSet presAssocID="{33EAD35F-38F2-4CB7-9A6D-B04FFD8A51FD}" presName="parentText" presStyleLbl="node1" presStyleIdx="0" presStyleCnt="4" custLinFactNeighborX="-252" custLinFactNeighborY="-11790">
        <dgm:presLayoutVars>
          <dgm:chMax val="0"/>
          <dgm:bulletEnabled val="1"/>
        </dgm:presLayoutVars>
      </dgm:prSet>
      <dgm:spPr/>
    </dgm:pt>
    <dgm:pt modelId="{0C5DAEB8-043D-452A-91B8-CA6B185E8BE7}" type="pres">
      <dgm:prSet presAssocID="{33EAD35F-38F2-4CB7-9A6D-B04FFD8A51FD}" presName="childText" presStyleLbl="revTx" presStyleIdx="0" presStyleCnt="4" custLinFactNeighborX="-252" custLinFactNeighborY="-13666">
        <dgm:presLayoutVars>
          <dgm:bulletEnabled val="1"/>
        </dgm:presLayoutVars>
      </dgm:prSet>
      <dgm:spPr/>
    </dgm:pt>
    <dgm:pt modelId="{4D966745-34BD-4552-A4D1-26E06E181C94}" type="pres">
      <dgm:prSet presAssocID="{0852D5E1-12D0-49F7-9BAD-AD187F098E78}" presName="parentText" presStyleLbl="node1" presStyleIdx="1" presStyleCnt="4" custLinFactNeighborX="-7635" custLinFactNeighborY="-6271">
        <dgm:presLayoutVars>
          <dgm:chMax val="0"/>
          <dgm:bulletEnabled val="1"/>
        </dgm:presLayoutVars>
      </dgm:prSet>
      <dgm:spPr/>
    </dgm:pt>
    <dgm:pt modelId="{5A11B804-8E83-4245-B05C-A729FE4D12A0}" type="pres">
      <dgm:prSet presAssocID="{0852D5E1-12D0-49F7-9BAD-AD187F098E78}" presName="childText" presStyleLbl="revTx" presStyleIdx="1" presStyleCnt="4">
        <dgm:presLayoutVars>
          <dgm:bulletEnabled val="1"/>
        </dgm:presLayoutVars>
      </dgm:prSet>
      <dgm:spPr/>
    </dgm:pt>
    <dgm:pt modelId="{523880A1-CD14-4D2C-AFBC-BF47E84A1594}" type="pres">
      <dgm:prSet presAssocID="{5ACA8A3F-677D-49E3-BA77-AFB7E4BADF4A}" presName="parentText" presStyleLbl="node1" presStyleIdx="2" presStyleCnt="4" custLinFactNeighborX="-549" custLinFactNeighborY="2939">
        <dgm:presLayoutVars>
          <dgm:chMax val="0"/>
          <dgm:bulletEnabled val="1"/>
        </dgm:presLayoutVars>
      </dgm:prSet>
      <dgm:spPr/>
    </dgm:pt>
    <dgm:pt modelId="{0617E899-060C-4DB8-83E8-B13D7237FF9D}" type="pres">
      <dgm:prSet presAssocID="{5ACA8A3F-677D-49E3-BA77-AFB7E4BADF4A}" presName="childText" presStyleLbl="revTx" presStyleIdx="2" presStyleCnt="4">
        <dgm:presLayoutVars>
          <dgm:bulletEnabled val="1"/>
        </dgm:presLayoutVars>
      </dgm:prSet>
      <dgm:spPr/>
    </dgm:pt>
    <dgm:pt modelId="{D64CB5D5-837D-47FC-9E42-A26D800BC695}" type="pres">
      <dgm:prSet presAssocID="{CC6B7442-0B72-4EF2-9F13-1325B51AFF9F}" presName="parentText" presStyleLbl="node1" presStyleIdx="3" presStyleCnt="4" custLinFactNeighborX="-1079" custLinFactNeighborY="-6144">
        <dgm:presLayoutVars>
          <dgm:chMax val="0"/>
          <dgm:bulletEnabled val="1"/>
        </dgm:presLayoutVars>
      </dgm:prSet>
      <dgm:spPr/>
    </dgm:pt>
    <dgm:pt modelId="{08B7B17B-8600-44B0-B235-389E5D71D804}" type="pres">
      <dgm:prSet presAssocID="{CC6B7442-0B72-4EF2-9F13-1325B51AFF9F}" presName="childText" presStyleLbl="revTx" presStyleIdx="3" presStyleCnt="4">
        <dgm:presLayoutVars>
          <dgm:bulletEnabled val="1"/>
        </dgm:presLayoutVars>
      </dgm:prSet>
      <dgm:spPr/>
    </dgm:pt>
  </dgm:ptLst>
  <dgm:cxnLst>
    <dgm:cxn modelId="{C8404D0B-A484-4397-BF53-119C52821C18}" type="presOf" srcId="{0852D5E1-12D0-49F7-9BAD-AD187F098E78}" destId="{4D966745-34BD-4552-A4D1-26E06E181C94}" srcOrd="0" destOrd="0" presId="urn:microsoft.com/office/officeart/2005/8/layout/vList2"/>
    <dgm:cxn modelId="{FAC3D40F-8E66-452D-9CA4-C2871F2D10EF}" srcId="{90119837-5B71-4D44-BB01-DB0B084933C8}" destId="{33EAD35F-38F2-4CB7-9A6D-B04FFD8A51FD}" srcOrd="0" destOrd="0" parTransId="{81FE7DB1-4BFC-4407-80A9-E5514E94C61D}" sibTransId="{4B66B839-1910-459B-92B2-14846EBA7A70}"/>
    <dgm:cxn modelId="{85A4AB16-4D0E-4AA6-89C3-87C107E042CB}" type="presOf" srcId="{1DE38F54-13B9-49B9-8D1C-BE40A0B41642}" destId="{08B7B17B-8600-44B0-B235-389E5D71D804}" srcOrd="0" destOrd="1" presId="urn:microsoft.com/office/officeart/2005/8/layout/vList2"/>
    <dgm:cxn modelId="{F820A31C-FC70-41E4-A98A-3A30B8C8BE50}" srcId="{0852D5E1-12D0-49F7-9BAD-AD187F098E78}" destId="{EFE00556-4970-4E84-A14E-47C36433AC32}" srcOrd="0" destOrd="0" parTransId="{4D922558-DD77-41B0-B84B-7787E272D62A}" sibTransId="{16985876-3B81-4D8F-88C7-E0529DB83FF5}"/>
    <dgm:cxn modelId="{A2319320-37EC-4564-8E83-0E57C79615EA}" type="presOf" srcId="{8D79727B-2B57-49A1-A690-4A98F7FD966B}" destId="{0617E899-060C-4DB8-83E8-B13D7237FF9D}" srcOrd="0" destOrd="0" presId="urn:microsoft.com/office/officeart/2005/8/layout/vList2"/>
    <dgm:cxn modelId="{87989627-D0CF-43D3-94B6-0E5379C9AD3D}" type="presOf" srcId="{64B7D4E2-0B8E-4C58-90BE-AB67875C48B8}" destId="{5A11B804-8E83-4245-B05C-A729FE4D12A0}" srcOrd="0" destOrd="1" presId="urn:microsoft.com/office/officeart/2005/8/layout/vList2"/>
    <dgm:cxn modelId="{B1F6AE3A-9D12-4BE6-AA43-DDF796FA7E3A}" srcId="{5ACA8A3F-677D-49E3-BA77-AFB7E4BADF4A}" destId="{8D79727B-2B57-49A1-A690-4A98F7FD966B}" srcOrd="0" destOrd="0" parTransId="{BE7A18BB-9F2B-4AA1-80A1-CF2A110F333A}" sibTransId="{A0C9181D-236D-4323-8D6D-F79F18C74471}"/>
    <dgm:cxn modelId="{EE896344-E4D4-4152-8316-FFF14EFE4CC2}" type="presOf" srcId="{CC6B7442-0B72-4EF2-9F13-1325B51AFF9F}" destId="{D64CB5D5-837D-47FC-9E42-A26D800BC695}" srcOrd="0" destOrd="0" presId="urn:microsoft.com/office/officeart/2005/8/layout/vList2"/>
    <dgm:cxn modelId="{146C7644-939E-4DBE-BAD4-A460C82BD318}" srcId="{33EAD35F-38F2-4CB7-9A6D-B04FFD8A51FD}" destId="{F3B1E8B8-4DC0-498C-BC6D-59A6B6C07632}" srcOrd="1" destOrd="0" parTransId="{01B87CF9-1C71-48AE-B728-894551EFBA80}" sibTransId="{FD2F8A70-0E77-434C-B96D-FAA5163A3AF0}"/>
    <dgm:cxn modelId="{0C220B68-0880-4DB1-BDD7-5256AB707860}" type="presOf" srcId="{5ACA8A3F-677D-49E3-BA77-AFB7E4BADF4A}" destId="{523880A1-CD14-4D2C-AFBC-BF47E84A1594}" srcOrd="0" destOrd="0" presId="urn:microsoft.com/office/officeart/2005/8/layout/vList2"/>
    <dgm:cxn modelId="{A6FB3C49-AB75-4315-BB6B-886AA454F16F}" srcId="{CC6B7442-0B72-4EF2-9F13-1325B51AFF9F}" destId="{FE0A3CAE-D039-42F2-AF12-1E6F6793A633}" srcOrd="0" destOrd="0" parTransId="{7E2ED2D1-AFF4-4DED-BB53-30A310825CE2}" sibTransId="{417BDEF2-191B-4000-BDE8-D3D22A51FCF3}"/>
    <dgm:cxn modelId="{6E752F4B-B6A8-4F98-8156-CCEB60E4DD98}" srcId="{33EAD35F-38F2-4CB7-9A6D-B04FFD8A51FD}" destId="{DABF1DF0-6710-4726-99FE-F74F49654643}" srcOrd="2" destOrd="0" parTransId="{266E3B39-F91E-4980-8180-1511883FEF57}" sibTransId="{557C1DDD-EC1D-45D6-B79D-4DEE82E99BDD}"/>
    <dgm:cxn modelId="{102D6D4D-90C9-40F4-A001-35DCC329B127}" srcId="{90119837-5B71-4D44-BB01-DB0B084933C8}" destId="{CC6B7442-0B72-4EF2-9F13-1325B51AFF9F}" srcOrd="3" destOrd="0" parTransId="{E3D139E0-5DC2-4F8E-9F8F-B3F0EBCD4689}" sibTransId="{FF80E1BA-0D6F-4EE8-9640-892A5897DBCD}"/>
    <dgm:cxn modelId="{E2BA7653-A0BC-4906-B811-36202FCAECA9}" srcId="{CC6B7442-0B72-4EF2-9F13-1325B51AFF9F}" destId="{1DE38F54-13B9-49B9-8D1C-BE40A0B41642}" srcOrd="1" destOrd="0" parTransId="{241FC70F-0CFE-4A9B-A53B-CB579CB35D65}" sibTransId="{5D6C750F-882D-4057-8E46-BA0F88DBA2EC}"/>
    <dgm:cxn modelId="{2F191A76-3AF4-4C33-BD10-7A5D9E752852}" type="presOf" srcId="{EFE00556-4970-4E84-A14E-47C36433AC32}" destId="{5A11B804-8E83-4245-B05C-A729FE4D12A0}" srcOrd="0" destOrd="0" presId="urn:microsoft.com/office/officeart/2005/8/layout/vList2"/>
    <dgm:cxn modelId="{D770275A-B0DF-44CF-A384-EACC135C5342}" type="presOf" srcId="{FE0A3CAE-D039-42F2-AF12-1E6F6793A633}" destId="{08B7B17B-8600-44B0-B235-389E5D71D804}" srcOrd="0" destOrd="0" presId="urn:microsoft.com/office/officeart/2005/8/layout/vList2"/>
    <dgm:cxn modelId="{D635458C-EE81-47DA-BC55-5FF31C8DF68D}" type="presOf" srcId="{33EAD35F-38F2-4CB7-9A6D-B04FFD8A51FD}" destId="{77EE8CB5-1D17-431C-BD8F-72E44C6DEFD4}" srcOrd="0" destOrd="0" presId="urn:microsoft.com/office/officeart/2005/8/layout/vList2"/>
    <dgm:cxn modelId="{4C73298E-BF36-42CB-A2FD-C15DF9FEA190}" type="presOf" srcId="{F3B1E8B8-4DC0-498C-BC6D-59A6B6C07632}" destId="{0C5DAEB8-043D-452A-91B8-CA6B185E8BE7}" srcOrd="0" destOrd="1" presId="urn:microsoft.com/office/officeart/2005/8/layout/vList2"/>
    <dgm:cxn modelId="{3E48D28F-2D84-4853-9FD4-96B1F333DAD7}" type="presOf" srcId="{9965A8BF-2CF3-422E-892D-5B0E83A68B8D}" destId="{0617E899-060C-4DB8-83E8-B13D7237FF9D}" srcOrd="0" destOrd="1" presId="urn:microsoft.com/office/officeart/2005/8/layout/vList2"/>
    <dgm:cxn modelId="{E04B6490-5091-46F7-9975-48C6B64A0408}" type="presOf" srcId="{3F4DDC67-A8D2-4CB9-8769-65B3F92F0526}" destId="{0C5DAEB8-043D-452A-91B8-CA6B185E8BE7}" srcOrd="0" destOrd="0" presId="urn:microsoft.com/office/officeart/2005/8/layout/vList2"/>
    <dgm:cxn modelId="{1198B798-FD3F-417E-8919-BBF7F44A1F6A}" type="presOf" srcId="{90119837-5B71-4D44-BB01-DB0B084933C8}" destId="{ED5DCCC5-BCA8-4491-AA37-BAF153ECA184}" srcOrd="0" destOrd="0" presId="urn:microsoft.com/office/officeart/2005/8/layout/vList2"/>
    <dgm:cxn modelId="{0B46F7A0-917C-407F-997F-D69C8D8343A0}" srcId="{90119837-5B71-4D44-BB01-DB0B084933C8}" destId="{5ACA8A3F-677D-49E3-BA77-AFB7E4BADF4A}" srcOrd="2" destOrd="0" parTransId="{F27A3946-9077-4E90-8299-BD43B69AEE0B}" sibTransId="{752B3D88-CF89-4E33-B0A9-FADB507B3064}"/>
    <dgm:cxn modelId="{B64B77AB-443A-4E21-A78A-FAB000616277}" srcId="{33EAD35F-38F2-4CB7-9A6D-B04FFD8A51FD}" destId="{3F4DDC67-A8D2-4CB9-8769-65B3F92F0526}" srcOrd="0" destOrd="0" parTransId="{AD1ADF85-9549-4BFE-8CD6-10689C0FF1A8}" sibTransId="{71FF9714-54D3-4F66-9872-C5CDAE90E0F3}"/>
    <dgm:cxn modelId="{6FBBB5C1-14F9-4943-A5A9-7E4A998F8FBF}" type="presOf" srcId="{DABF1DF0-6710-4726-99FE-F74F49654643}" destId="{0C5DAEB8-043D-452A-91B8-CA6B185E8BE7}" srcOrd="0" destOrd="2" presId="urn:microsoft.com/office/officeart/2005/8/layout/vList2"/>
    <dgm:cxn modelId="{F3F88FC5-1830-4BCA-A3FF-11E72C807E39}" srcId="{5ACA8A3F-677D-49E3-BA77-AFB7E4BADF4A}" destId="{9965A8BF-2CF3-422E-892D-5B0E83A68B8D}" srcOrd="1" destOrd="0" parTransId="{F4F3D206-A42D-4EFF-AFCA-549926D415F9}" sibTransId="{1F6137D3-92ED-4E52-81AC-68FCB24D5EC3}"/>
    <dgm:cxn modelId="{73A7B1D8-4A01-449E-945A-8D98F728E613}" srcId="{0852D5E1-12D0-49F7-9BAD-AD187F098E78}" destId="{64B7D4E2-0B8E-4C58-90BE-AB67875C48B8}" srcOrd="1" destOrd="0" parTransId="{9D041E3C-3F3D-4A4B-8846-208A241EAF20}" sibTransId="{FB55A3B4-0FB8-4671-9FCC-52C5CBE50ECD}"/>
    <dgm:cxn modelId="{3FCA0ED9-803B-4C23-9859-48CFD361E87E}" srcId="{90119837-5B71-4D44-BB01-DB0B084933C8}" destId="{0852D5E1-12D0-49F7-9BAD-AD187F098E78}" srcOrd="1" destOrd="0" parTransId="{6C5045CF-A79C-46A2-BF16-A5465CDA1339}" sibTransId="{B26E7DAA-6ABE-4C45-BAA0-10426A18A6D5}"/>
    <dgm:cxn modelId="{D49745D9-396F-452B-87E0-0F42E7C96F97}" type="presParOf" srcId="{ED5DCCC5-BCA8-4491-AA37-BAF153ECA184}" destId="{77EE8CB5-1D17-431C-BD8F-72E44C6DEFD4}" srcOrd="0" destOrd="0" presId="urn:microsoft.com/office/officeart/2005/8/layout/vList2"/>
    <dgm:cxn modelId="{3A509A7B-3163-469B-A02C-AD360C32DA37}" type="presParOf" srcId="{ED5DCCC5-BCA8-4491-AA37-BAF153ECA184}" destId="{0C5DAEB8-043D-452A-91B8-CA6B185E8BE7}" srcOrd="1" destOrd="0" presId="urn:microsoft.com/office/officeart/2005/8/layout/vList2"/>
    <dgm:cxn modelId="{2A41FBEB-C8A6-41CC-89C1-E595E4699A4B}" type="presParOf" srcId="{ED5DCCC5-BCA8-4491-AA37-BAF153ECA184}" destId="{4D966745-34BD-4552-A4D1-26E06E181C94}" srcOrd="2" destOrd="0" presId="urn:microsoft.com/office/officeart/2005/8/layout/vList2"/>
    <dgm:cxn modelId="{D1949522-4488-45D8-B7AA-05F5B0DE23D2}" type="presParOf" srcId="{ED5DCCC5-BCA8-4491-AA37-BAF153ECA184}" destId="{5A11B804-8E83-4245-B05C-A729FE4D12A0}" srcOrd="3" destOrd="0" presId="urn:microsoft.com/office/officeart/2005/8/layout/vList2"/>
    <dgm:cxn modelId="{C392A72E-74F5-4C70-8D54-8748BCF2575A}" type="presParOf" srcId="{ED5DCCC5-BCA8-4491-AA37-BAF153ECA184}" destId="{523880A1-CD14-4D2C-AFBC-BF47E84A1594}" srcOrd="4" destOrd="0" presId="urn:microsoft.com/office/officeart/2005/8/layout/vList2"/>
    <dgm:cxn modelId="{674EB0E9-B2B6-43C3-80B7-5DED947CDF05}" type="presParOf" srcId="{ED5DCCC5-BCA8-4491-AA37-BAF153ECA184}" destId="{0617E899-060C-4DB8-83E8-B13D7237FF9D}" srcOrd="5" destOrd="0" presId="urn:microsoft.com/office/officeart/2005/8/layout/vList2"/>
    <dgm:cxn modelId="{4BA81705-493D-436D-8F5C-8A0A23209AB6}" type="presParOf" srcId="{ED5DCCC5-BCA8-4491-AA37-BAF153ECA184}" destId="{D64CB5D5-837D-47FC-9E42-A26D800BC695}" srcOrd="6" destOrd="0" presId="urn:microsoft.com/office/officeart/2005/8/layout/vList2"/>
    <dgm:cxn modelId="{B77E010D-C406-4330-9F1F-348370565A84}" type="presParOf" srcId="{ED5DCCC5-BCA8-4491-AA37-BAF153ECA184}" destId="{08B7B17B-8600-44B0-B235-389E5D71D80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E8CB5-1D17-431C-BD8F-72E44C6DEFD4}">
      <dsp:nvSpPr>
        <dsp:cNvPr id="0" name=""/>
        <dsp:cNvSpPr/>
      </dsp:nvSpPr>
      <dsp:spPr>
        <a:xfrm>
          <a:off x="0" y="0"/>
          <a:ext cx="11881320" cy="57563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solidFill>
                <a:schemeClr val="bg1"/>
              </a:solidFill>
              <a:effectLst/>
              <a:latin typeface="Slack-Lato"/>
            </a:rPr>
            <a:t>ETL &amp; EDA (</a:t>
          </a:r>
          <a:r>
            <a:rPr lang="en-CA" sz="2400" kern="1200">
              <a:solidFill>
                <a:schemeClr val="bg1"/>
              </a:solidFill>
            </a:rPr>
            <a:t>Extract, Transform, Load &amp; Exploratory Data Analysis)</a:t>
          </a:r>
          <a:endParaRPr lang="en-US" sz="2400" kern="1200">
            <a:solidFill>
              <a:schemeClr val="bg1"/>
            </a:solidFill>
          </a:endParaRPr>
        </a:p>
      </dsp:txBody>
      <dsp:txXfrm>
        <a:off x="28100" y="28100"/>
        <a:ext cx="11825120" cy="519439"/>
      </dsp:txXfrm>
    </dsp:sp>
    <dsp:sp modelId="{0C5DAEB8-043D-452A-91B8-CA6B185E8BE7}">
      <dsp:nvSpPr>
        <dsp:cNvPr id="0" name=""/>
        <dsp:cNvSpPr/>
      </dsp:nvSpPr>
      <dsp:spPr>
        <a:xfrm>
          <a:off x="0" y="546819"/>
          <a:ext cx="11881320"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23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latin typeface="Corbel"/>
            </a:rPr>
            <a:t>Preparing</a:t>
          </a:r>
          <a:r>
            <a:rPr lang="en-CA" sz="1900" kern="1200"/>
            <a:t> and cleaning the data for analysis and modeling</a:t>
          </a:r>
        </a:p>
        <a:p>
          <a:pPr marL="171450" lvl="1" indent="-171450" algn="l" defTabSz="844550">
            <a:lnSpc>
              <a:spcPct val="90000"/>
            </a:lnSpc>
            <a:spcBef>
              <a:spcPct val="0"/>
            </a:spcBef>
            <a:spcAft>
              <a:spcPct val="20000"/>
            </a:spcAft>
            <a:buChar char="•"/>
          </a:pPr>
          <a:r>
            <a:rPr lang="en-CA" sz="1900" kern="1200">
              <a:latin typeface="Corbel"/>
            </a:rPr>
            <a:t>Transforming</a:t>
          </a:r>
          <a:r>
            <a:rPr lang="en-CA" sz="1900" kern="1200"/>
            <a:t> it into a suitable format</a:t>
          </a:r>
        </a:p>
        <a:p>
          <a:pPr marL="171450" lvl="1" indent="-171450" algn="l" defTabSz="844550">
            <a:lnSpc>
              <a:spcPct val="90000"/>
            </a:lnSpc>
            <a:spcBef>
              <a:spcPct val="0"/>
            </a:spcBef>
            <a:spcAft>
              <a:spcPct val="20000"/>
            </a:spcAft>
            <a:buChar char="•"/>
          </a:pPr>
          <a:r>
            <a:rPr lang="en-CA" sz="1900" kern="1200">
              <a:latin typeface="Corbel"/>
            </a:rPr>
            <a:t>Loading</a:t>
          </a:r>
          <a:r>
            <a:rPr lang="en-CA" sz="1900" kern="1200"/>
            <a:t> it into the required data structures</a:t>
          </a:r>
        </a:p>
      </dsp:txBody>
      <dsp:txXfrm>
        <a:off x="0" y="546819"/>
        <a:ext cx="11881320" cy="993600"/>
      </dsp:txXfrm>
    </dsp:sp>
    <dsp:sp modelId="{4D966745-34BD-4552-A4D1-26E06E181C94}">
      <dsp:nvSpPr>
        <dsp:cNvPr id="0" name=""/>
        <dsp:cNvSpPr/>
      </dsp:nvSpPr>
      <dsp:spPr>
        <a:xfrm>
          <a:off x="0" y="1577807"/>
          <a:ext cx="11881320" cy="57563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Data Analysis and Visualizations</a:t>
          </a:r>
          <a:endParaRPr lang="en-CA" sz="2400" kern="1200"/>
        </a:p>
      </dsp:txBody>
      <dsp:txXfrm>
        <a:off x="28100" y="1605907"/>
        <a:ext cx="11825120" cy="519439"/>
      </dsp:txXfrm>
    </dsp:sp>
    <dsp:sp modelId="{5A11B804-8E83-4245-B05C-A729FE4D12A0}">
      <dsp:nvSpPr>
        <dsp:cNvPr id="0" name=""/>
        <dsp:cNvSpPr/>
      </dsp:nvSpPr>
      <dsp:spPr>
        <a:xfrm>
          <a:off x="0" y="2194726"/>
          <a:ext cx="11881320"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23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t>Analyzing the data, exploring its characteristics, identifying patterns, trends, and relationships within the data</a:t>
          </a:r>
          <a:endParaRPr lang="en-US" sz="1900" kern="1200"/>
        </a:p>
        <a:p>
          <a:pPr marL="171450" lvl="1" indent="-171450" algn="l" defTabSz="844550" rtl="0">
            <a:lnSpc>
              <a:spcPct val="90000"/>
            </a:lnSpc>
            <a:spcBef>
              <a:spcPct val="0"/>
            </a:spcBef>
            <a:spcAft>
              <a:spcPct val="20000"/>
            </a:spcAft>
            <a:buChar char="•"/>
          </a:pPr>
          <a:r>
            <a:rPr lang="en-CA" sz="1900" kern="1200"/>
            <a:t>Creating visualizations</a:t>
          </a:r>
          <a:r>
            <a:rPr lang="en-CA" sz="1900" kern="1200">
              <a:latin typeface="Corbel"/>
            </a:rPr>
            <a:t> </a:t>
          </a:r>
          <a:endParaRPr lang="en-CA" sz="1900" kern="1200"/>
        </a:p>
      </dsp:txBody>
      <dsp:txXfrm>
        <a:off x="0" y="2194726"/>
        <a:ext cx="11881320" cy="658260"/>
      </dsp:txXfrm>
    </dsp:sp>
    <dsp:sp modelId="{523880A1-CD14-4D2C-AFBC-BF47E84A1594}">
      <dsp:nvSpPr>
        <dsp:cNvPr id="0" name=""/>
        <dsp:cNvSpPr/>
      </dsp:nvSpPr>
      <dsp:spPr>
        <a:xfrm>
          <a:off x="0" y="2879998"/>
          <a:ext cx="11881320" cy="57563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0" i="0" kern="1200">
              <a:solidFill>
                <a:schemeClr val="bg1"/>
              </a:solidFill>
              <a:effectLst/>
              <a:latin typeface="Slack-Lato"/>
            </a:rPr>
            <a:t>Machine Learning and Model Integration</a:t>
          </a:r>
          <a:endParaRPr lang="en-US" sz="2400" kern="1200">
            <a:solidFill>
              <a:schemeClr val="bg1"/>
            </a:solidFill>
          </a:endParaRPr>
        </a:p>
      </dsp:txBody>
      <dsp:txXfrm>
        <a:off x="28100" y="2908098"/>
        <a:ext cx="11825120" cy="519439"/>
      </dsp:txXfrm>
    </dsp:sp>
    <dsp:sp modelId="{0617E899-060C-4DB8-83E8-B13D7237FF9D}">
      <dsp:nvSpPr>
        <dsp:cNvPr id="0" name=""/>
        <dsp:cNvSpPr/>
      </dsp:nvSpPr>
      <dsp:spPr>
        <a:xfrm>
          <a:off x="0" y="3428626"/>
          <a:ext cx="1188132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23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t>Developing machine learning models based on the analyzed data</a:t>
          </a:r>
          <a:endParaRPr lang="en-US" sz="1900" kern="1200"/>
        </a:p>
        <a:p>
          <a:pPr marL="171450" lvl="1" indent="-171450" algn="l" defTabSz="844550">
            <a:lnSpc>
              <a:spcPct val="90000"/>
            </a:lnSpc>
            <a:spcBef>
              <a:spcPct val="0"/>
            </a:spcBef>
            <a:spcAft>
              <a:spcPct val="20000"/>
            </a:spcAft>
            <a:buChar char="•"/>
          </a:pPr>
          <a:r>
            <a:rPr lang="en-CA" sz="1900" kern="1200"/>
            <a:t>Includes selecting appropriate algorithms, training and evaluating models, fine-tuning parameters, and integrating the models with the front end of the application or system</a:t>
          </a:r>
          <a:endParaRPr lang="en-US" sz="1900" kern="1200"/>
        </a:p>
      </dsp:txBody>
      <dsp:txXfrm>
        <a:off x="0" y="3428626"/>
        <a:ext cx="11881320" cy="919080"/>
      </dsp:txXfrm>
    </dsp:sp>
    <dsp:sp modelId="{D64CB5D5-837D-47FC-9E42-A26D800BC695}">
      <dsp:nvSpPr>
        <dsp:cNvPr id="0" name=""/>
        <dsp:cNvSpPr/>
      </dsp:nvSpPr>
      <dsp:spPr>
        <a:xfrm>
          <a:off x="0" y="4291238"/>
          <a:ext cx="11881320" cy="57563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dirty="0">
              <a:solidFill>
                <a:schemeClr val="bg1"/>
              </a:solidFill>
              <a:effectLst/>
              <a:latin typeface="Slack-Lato"/>
            </a:rPr>
            <a:t>Front End</a:t>
          </a:r>
          <a:endParaRPr lang="en-US" sz="2400" kern="1200" dirty="0">
            <a:solidFill>
              <a:schemeClr val="bg1"/>
            </a:solidFill>
          </a:endParaRPr>
        </a:p>
      </dsp:txBody>
      <dsp:txXfrm>
        <a:off x="28100" y="4319338"/>
        <a:ext cx="11825120" cy="519439"/>
      </dsp:txXfrm>
    </dsp:sp>
    <dsp:sp modelId="{08B7B17B-8600-44B0-B235-389E5D71D804}">
      <dsp:nvSpPr>
        <dsp:cNvPr id="0" name=""/>
        <dsp:cNvSpPr/>
      </dsp:nvSpPr>
      <dsp:spPr>
        <a:xfrm>
          <a:off x="0" y="4923346"/>
          <a:ext cx="11881320"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723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CA" sz="1900" kern="1200"/>
            <a:t>Designing and developing the user interface (UI) and user experience (UX) components of the application or system.</a:t>
          </a:r>
          <a:endParaRPr lang="en-US" sz="1900" kern="1200"/>
        </a:p>
        <a:p>
          <a:pPr marL="171450" lvl="1" indent="-171450" algn="l" defTabSz="844550">
            <a:lnSpc>
              <a:spcPct val="90000"/>
            </a:lnSpc>
            <a:spcBef>
              <a:spcPct val="0"/>
            </a:spcBef>
            <a:spcAft>
              <a:spcPct val="20000"/>
            </a:spcAft>
            <a:buChar char="•"/>
          </a:pPr>
          <a:r>
            <a:rPr lang="en-CA" sz="1900" kern="1200"/>
            <a:t>Includes creating layouts, implementing functionality, and ensuring a seamless and intuitive user interface.</a:t>
          </a:r>
          <a:endParaRPr lang="en-US" sz="1900" kern="1200"/>
        </a:p>
      </dsp:txBody>
      <dsp:txXfrm>
        <a:off x="0" y="4923346"/>
        <a:ext cx="11881320" cy="9190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2/11/2024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2/11/2024</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10"/>
          </p:nvPr>
        </p:nvSpPr>
        <p:spPr/>
        <p:txBody>
          <a:bodyPr/>
          <a:lstStyle/>
          <a:p>
            <a:fld id="{A0D00EA6-0821-4AC5-933C-321AA6545349}" type="slidenum">
              <a:rPr/>
              <a:t>25</a:t>
            </a:fld>
            <a:endParaRPr/>
          </a:p>
        </p:txBody>
      </p:sp>
    </p:spTree>
    <p:extLst>
      <p:ext uri="{BB962C8B-B14F-4D97-AF65-F5344CB8AC3E}">
        <p14:creationId xmlns:p14="http://schemas.microsoft.com/office/powerpoint/2010/main" val="4010772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pic>
        <p:nvPicPr>
          <p:cNvPr id="5" name="Picture 4" descr="Looking up to clouds and blue sky surrounded by glass-walled buildings"/>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873625" y="0"/>
            <a:ext cx="7315200" cy="6858001"/>
          </a:xfrm>
          <a:prstGeom prst="rect">
            <a:avLst/>
          </a:prstGeom>
        </p:spPr>
      </p:pic>
      <p:sp>
        <p:nvSpPr>
          <p:cNvPr id="2" name="Title 1"/>
          <p:cNvSpPr>
            <a:spLocks noGrp="1"/>
          </p:cNvSpPr>
          <p:nvPr>
            <p:ph type="ctrTitle"/>
          </p:nvPr>
        </p:nvSpPr>
        <p:spPr>
          <a:xfrm>
            <a:off x="608013" y="685801"/>
            <a:ext cx="3962400" cy="4724399"/>
          </a:xfrm>
        </p:spPr>
        <p:txBody>
          <a:bodyPr>
            <a:normAutofit/>
          </a:bodyPr>
          <a:lstStyle>
            <a:lvl1pPr>
              <a:defRPr sz="4800"/>
            </a:lvl1pPr>
          </a:lstStyle>
          <a:p>
            <a:r>
              <a:rPr lang="en-US"/>
              <a:t>Click to edit Master title style</a:t>
            </a:r>
            <a:endParaRPr/>
          </a:p>
        </p:txBody>
      </p:sp>
      <p:sp>
        <p:nvSpPr>
          <p:cNvPr id="3" name="Subtitle 2"/>
          <p:cNvSpPr>
            <a:spLocks noGrp="1"/>
          </p:cNvSpPr>
          <p:nvPr>
            <p:ph type="subTitle" idx="1"/>
          </p:nvPr>
        </p:nvSpPr>
        <p:spPr>
          <a:xfrm>
            <a:off x="608013" y="5410200"/>
            <a:ext cx="3962400" cy="7620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8" name="Date Placeholder 7"/>
          <p:cNvSpPr>
            <a:spLocks noGrp="1"/>
          </p:cNvSpPr>
          <p:nvPr>
            <p:ph type="dt" sz="half" idx="10"/>
          </p:nvPr>
        </p:nvSpPr>
        <p:spPr/>
        <p:txBody>
          <a:bodyPr/>
          <a:lstStyle/>
          <a:p>
            <a:fld id="{81C93FC7-9D1A-468B-98DB-D1E8D74418D9}" type="datetimeFigureOut">
              <a:rPr lang="en-US"/>
              <a:pPr/>
              <a:t>2/11/2024</a:t>
            </a:fld>
            <a:endParaRPr/>
          </a:p>
        </p:txBody>
      </p:sp>
      <p:sp>
        <p:nvSpPr>
          <p:cNvPr id="9" name="Footer Placeholder 8"/>
          <p:cNvSpPr>
            <a:spLocks noGrp="1"/>
          </p:cNvSpPr>
          <p:nvPr>
            <p:ph type="ftr" sz="quarter" idx="11"/>
          </p:nvPr>
        </p:nvSpPr>
        <p:spPr/>
        <p:txBody>
          <a:bodyPr/>
          <a:lstStyle/>
          <a:p>
            <a:r>
              <a:rPr lang="en-US" dirty="0"/>
              <a:t>Add a footer</a:t>
            </a:r>
          </a:p>
        </p:txBody>
      </p:sp>
      <p:sp>
        <p:nvSpPr>
          <p:cNvPr id="10" name="Slide Number Placeholder 9"/>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2734839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2/11/2024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1762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2"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8012" y="685800"/>
            <a:ext cx="9474253"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2/11/2024</a:t>
            </a:fld>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500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1C93FC7-9D1A-468B-98DB-D1E8D74418D9}" type="datetimeFigureOut">
              <a:rPr lang="en-US"/>
              <a:t>2/11/2024</a:t>
            </a:fld>
            <a:endParaRPr/>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78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90800"/>
            <a:ext cx="8229599" cy="28194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606425" y="5410200"/>
            <a:ext cx="8231187" cy="762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1C93FC7-9D1A-468B-98DB-D1E8D74418D9}" type="datetimeFigureOut">
              <a:rPr lang="en-US"/>
              <a:pPr/>
              <a:t>2/11/2024</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pPr/>
              <a:t>‹#›</a:t>
            </a:fld>
            <a:endParaRPr/>
          </a:p>
        </p:txBody>
      </p:sp>
    </p:spTree>
    <p:extLst>
      <p:ext uri="{BB962C8B-B14F-4D97-AF65-F5344CB8AC3E}">
        <p14:creationId xmlns:p14="http://schemas.microsoft.com/office/powerpoint/2010/main" val="3225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685800"/>
            <a:ext cx="5029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51614" y="685800"/>
            <a:ext cx="5029199"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1C93FC7-9D1A-468B-98DB-D1E8D74418D9}" type="datetimeFigureOut">
              <a:rPr lang="en-US"/>
              <a:t>2/11/2024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89701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664"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664"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1613" y="685800"/>
            <a:ext cx="5029200" cy="990600"/>
          </a:xfrm>
        </p:spPr>
        <p:txBody>
          <a:bodyPr anchor="ctr">
            <a:normAutofit/>
          </a:bodyPr>
          <a:lstStyle>
            <a:lvl1pPr marL="0" indent="0">
              <a:spcBef>
                <a:spcPts val="0"/>
              </a:spcBef>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0025" y="1676400"/>
            <a:ext cx="502920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81C93FC7-9D1A-468B-98DB-D1E8D74418D9}" type="datetimeFigureOut">
              <a:rPr lang="en-US"/>
              <a:t>2/11/2024</a:t>
            </a:fld>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513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1C93FC7-9D1A-468B-98DB-D1E8D74418D9}" type="datetimeFigureOut">
              <a:rPr lang="en-US"/>
              <a:t>2/11/2024</a:t>
            </a:fld>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1344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3FC7-9D1A-468B-98DB-D1E8D74418D9}" type="datetimeFigureOut">
              <a:rPr lang="en-US"/>
              <a:t>2/11/2024</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19103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212" y="685800"/>
            <a:ext cx="6704171" cy="5486400"/>
          </a:xfrm>
        </p:spPr>
        <p:txBody>
          <a:bodyPr>
            <a:normAutofit/>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2/11/2024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22347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014" y="685800"/>
            <a:ext cx="3962400" cy="4724400"/>
          </a:xfrm>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4875213" y="685800"/>
            <a:ext cx="6705600" cy="5486400"/>
          </a:xfrm>
          <a:ln w="63500">
            <a:solidFill>
              <a:schemeClr val="bg1"/>
            </a:solidFill>
            <a:miter lim="800000"/>
          </a:ln>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08013" y="5410200"/>
            <a:ext cx="3962400" cy="762000"/>
          </a:xfrm>
        </p:spPr>
        <p:txBody>
          <a:bodyPr>
            <a:normAutofit/>
          </a:bodyPr>
          <a:lstStyle>
            <a:lvl1pPr marL="0" indent="0">
              <a:spcBef>
                <a:spcPts val="0"/>
              </a:spcBef>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C93FC7-9D1A-468B-98DB-D1E8D74418D9}" type="datetimeFigureOut">
              <a:rPr lang="en-US"/>
              <a:t>2/11/2024</a:t>
            </a:fld>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A3F31473-23EB-4724-8B59-FE6D21D89FA4}" type="slidenum">
              <a:rPr/>
              <a:t>‹#›</a:t>
            </a:fld>
            <a:endParaRPr/>
          </a:p>
        </p:txBody>
      </p:sp>
    </p:spTree>
    <p:extLst>
      <p:ext uri="{BB962C8B-B14F-4D97-AF65-F5344CB8AC3E}">
        <p14:creationId xmlns:p14="http://schemas.microsoft.com/office/powerpoint/2010/main" val="33520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05400"/>
            <a:ext cx="10971372"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3" y="685800"/>
            <a:ext cx="10287000" cy="4190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81C93FC7-9D1A-468B-98DB-D1E8D74418D9}" type="datetimeFigureOut">
              <a:rPr lang="en-US" smtClean="0"/>
              <a:pPr/>
              <a:t>2/11/2024</a:t>
            </a:fld>
            <a:endParaRPr lang="en-US" dirty="0"/>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2">
                    <a:lumMod val="65000"/>
                    <a:lumOff val="35000"/>
                  </a:schemeClr>
                </a:solidFill>
              </a:defRPr>
            </a:lvl1pPr>
          </a:lstStyle>
          <a:p>
            <a:fld id="{A3F31473-23EB-4724-8B59-FE6D21D89FA4}" type="slidenum">
              <a:rPr lang="en-US" smtClean="0"/>
              <a:pPr/>
              <a:t>‹#›</a:t>
            </a:fld>
            <a:endParaRPr lang="en-US"/>
          </a:p>
        </p:txBody>
      </p:sp>
    </p:spTree>
    <p:extLst>
      <p:ext uri="{BB962C8B-B14F-4D97-AF65-F5344CB8AC3E}">
        <p14:creationId xmlns:p14="http://schemas.microsoft.com/office/powerpoint/2010/main" val="34492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mn-lt"/>
          <a:ea typeface="+mn-ea"/>
          <a:cs typeface="+mn-cs"/>
        </a:defRPr>
      </a:lvl1pPr>
      <a:lvl2pPr marL="615950" indent="-285750" algn="l" defTabSz="914400" rtl="0" eaLnBrk="1" latinLnBrk="0" hangingPunct="1">
        <a:lnSpc>
          <a:spcPct val="90000"/>
        </a:lnSpc>
        <a:spcBef>
          <a:spcPts val="600"/>
        </a:spcBef>
        <a:buSzPct val="80000"/>
        <a:buFont typeface="Corbel" pitchFamily="34" charset="0"/>
        <a:buChar char="–"/>
        <a:defRPr sz="2400" kern="1200">
          <a:solidFill>
            <a:schemeClr val="tx1"/>
          </a:solidFill>
          <a:latin typeface="+mn-lt"/>
          <a:ea typeface="+mn-ea"/>
          <a:cs typeface="+mn-cs"/>
        </a:defRPr>
      </a:lvl2pPr>
      <a:lvl3pPr marL="996696"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3pPr>
      <a:lvl4pPr marL="1380744" indent="-283464" algn="l" defTabSz="914400" rtl="0" eaLnBrk="1" latinLnBrk="0" hangingPunct="1">
        <a:lnSpc>
          <a:spcPct val="90000"/>
        </a:lnSpc>
        <a:spcBef>
          <a:spcPts val="600"/>
        </a:spcBef>
        <a:buFont typeface="Corbel" pitchFamily="34" charset="0"/>
        <a:buChar char="–"/>
        <a:defRPr sz="1800" kern="1200">
          <a:solidFill>
            <a:schemeClr val="tx1"/>
          </a:solidFill>
          <a:latin typeface="+mn-lt"/>
          <a:ea typeface="+mn-ea"/>
          <a:cs typeface="+mn-cs"/>
        </a:defRPr>
      </a:lvl4pPr>
      <a:lvl5pPr marL="1764792"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5pPr>
      <a:lvl6pPr marL="2148840"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l" defTabSz="914400" rtl="0"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l" defTabSz="914400" rtl="0"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l" defTabSz="914400" rtl="0"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allmidrey/Project-4--Group-3/blob/main/templates/pre_evaluation.html"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3" y="685801"/>
            <a:ext cx="3962400" cy="3478261"/>
          </a:xfrm>
        </p:spPr>
        <p:txBody>
          <a:bodyPr/>
          <a:lstStyle/>
          <a:p>
            <a:r>
              <a:rPr lang="en-US" b="0" i="0" dirty="0">
                <a:solidFill>
                  <a:srgbClr val="1F2328"/>
                </a:solidFill>
                <a:effectLst/>
                <a:latin typeface="-apple-system"/>
              </a:rPr>
              <a:t>Analyzing Home Credit Default Risk</a:t>
            </a:r>
            <a:endParaRPr lang="en-US" dirty="0"/>
          </a:p>
        </p:txBody>
      </p:sp>
      <p:sp>
        <p:nvSpPr>
          <p:cNvPr id="3" name="Subtitle 2"/>
          <p:cNvSpPr>
            <a:spLocks noGrp="1"/>
          </p:cNvSpPr>
          <p:nvPr>
            <p:ph type="subTitle" idx="1"/>
          </p:nvPr>
        </p:nvSpPr>
        <p:spPr>
          <a:xfrm>
            <a:off x="608013" y="5410200"/>
            <a:ext cx="3962400" cy="1043136"/>
          </a:xfrm>
        </p:spPr>
        <p:txBody>
          <a:bodyPr>
            <a:normAutofit fontScale="85000" lnSpcReduction="20000"/>
          </a:bodyPr>
          <a:lstStyle/>
          <a:p>
            <a:r>
              <a:rPr lang="en-US" dirty="0">
                <a:solidFill>
                  <a:schemeClr val="tx2">
                    <a:lumMod val="95000"/>
                    <a:lumOff val="5000"/>
                  </a:schemeClr>
                </a:solidFill>
              </a:rPr>
              <a:t>Muhammad Kashif</a:t>
            </a:r>
          </a:p>
          <a:p>
            <a:r>
              <a:rPr lang="en-US" dirty="0">
                <a:solidFill>
                  <a:schemeClr val="tx2">
                    <a:lumMod val="95000"/>
                    <a:lumOff val="5000"/>
                  </a:schemeClr>
                </a:solidFill>
              </a:rPr>
              <a:t>Audrey Nkrumah</a:t>
            </a:r>
          </a:p>
          <a:p>
            <a:r>
              <a:rPr lang="en-US" dirty="0" err="1">
                <a:solidFill>
                  <a:schemeClr val="tx2">
                    <a:lumMod val="95000"/>
                    <a:lumOff val="5000"/>
                  </a:schemeClr>
                </a:solidFill>
              </a:rPr>
              <a:t>Lovepreet</a:t>
            </a:r>
            <a:r>
              <a:rPr lang="en-US" dirty="0">
                <a:solidFill>
                  <a:schemeClr val="tx2">
                    <a:lumMod val="95000"/>
                    <a:lumOff val="5000"/>
                  </a:schemeClr>
                </a:solidFill>
              </a:rPr>
              <a:t> Singh</a:t>
            </a:r>
          </a:p>
          <a:p>
            <a:r>
              <a:rPr lang="en-CA" b="0" i="0" dirty="0">
                <a:solidFill>
                  <a:srgbClr val="1D1C1D"/>
                </a:solidFill>
                <a:effectLst/>
                <a:latin typeface="Slack-Lato"/>
              </a:rPr>
              <a:t>Vinay </a:t>
            </a:r>
            <a:r>
              <a:rPr lang="en-CA" b="0" i="0" dirty="0" err="1">
                <a:solidFill>
                  <a:srgbClr val="1D1C1D"/>
                </a:solidFill>
                <a:effectLst/>
                <a:latin typeface="Slack-Lato"/>
              </a:rPr>
              <a:t>Vattipally</a:t>
            </a:r>
            <a:endParaRPr lang="en-US" dirty="0"/>
          </a:p>
        </p:txBody>
      </p:sp>
    </p:spTree>
    <p:extLst>
      <p:ext uri="{BB962C8B-B14F-4D97-AF65-F5344CB8AC3E}">
        <p14:creationId xmlns:p14="http://schemas.microsoft.com/office/powerpoint/2010/main" val="34408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66C1-3DAC-ADD9-0DB8-C1BDEC4B3A10}"/>
              </a:ext>
            </a:extLst>
          </p:cNvPr>
          <p:cNvSpPr>
            <a:spLocks noGrp="1"/>
          </p:cNvSpPr>
          <p:nvPr>
            <p:ph type="title"/>
          </p:nvPr>
        </p:nvSpPr>
        <p:spPr>
          <a:xfrm>
            <a:off x="296255" y="332656"/>
            <a:ext cx="10971372" cy="876726"/>
          </a:xfrm>
        </p:spPr>
        <p:txBody>
          <a:bodyPr>
            <a:normAutofit/>
          </a:bodyPr>
          <a:lstStyle/>
          <a:p>
            <a:r>
              <a:rPr lang="en-CA" sz="3200" b="1" i="0" dirty="0">
                <a:effectLst/>
                <a:latin typeface="serif"/>
              </a:rPr>
              <a:t>Data </a:t>
            </a:r>
            <a:r>
              <a:rPr lang="en-CA" sz="3200" b="1" dirty="0">
                <a:latin typeface="serif"/>
              </a:rPr>
              <a:t>Preprocessing </a:t>
            </a:r>
            <a:r>
              <a:rPr lang="en-CA" sz="3200" b="1" i="0" dirty="0">
                <a:effectLst/>
                <a:latin typeface="serif"/>
              </a:rPr>
              <a:t>cont.</a:t>
            </a:r>
            <a:endParaRPr lang="en-CA" sz="3200" dirty="0">
              <a:latin typeface="serif"/>
            </a:endParaRPr>
          </a:p>
        </p:txBody>
      </p:sp>
      <p:sp>
        <p:nvSpPr>
          <p:cNvPr id="3" name="Content Placeholder 2">
            <a:extLst>
              <a:ext uri="{FF2B5EF4-FFF2-40B4-BE49-F238E27FC236}">
                <a16:creationId xmlns:a16="http://schemas.microsoft.com/office/drawing/2014/main" id="{FD73FC36-9562-702A-500F-42C39039D3C8}"/>
              </a:ext>
            </a:extLst>
          </p:cNvPr>
          <p:cNvSpPr>
            <a:spLocks noGrp="1"/>
          </p:cNvSpPr>
          <p:nvPr>
            <p:ph sz="half" idx="1"/>
          </p:nvPr>
        </p:nvSpPr>
        <p:spPr>
          <a:xfrm>
            <a:off x="292642" y="1628800"/>
            <a:ext cx="11058353" cy="4896544"/>
          </a:xfrm>
        </p:spPr>
        <p:txBody>
          <a:bodyPr vert="horz" lIns="91440" tIns="45720" rIns="91440" bIns="45720" rtlCol="0" anchor="t">
            <a:normAutofit/>
          </a:bodyPr>
          <a:lstStyle/>
          <a:p>
            <a:pPr marL="0" indent="0">
              <a:buNone/>
            </a:pPr>
            <a:r>
              <a:rPr lang="en-CA" sz="2400" b="1" i="0" dirty="0">
                <a:solidFill>
                  <a:srgbClr val="1F2328"/>
                </a:solidFill>
                <a:effectLst/>
                <a:latin typeface="serif"/>
              </a:rPr>
              <a:t>Data Retrieval from APIs:</a:t>
            </a:r>
          </a:p>
          <a:p>
            <a:pPr algn="l">
              <a:buFont typeface="Arial" panose="020B0604020202020204" pitchFamily="34" charset="0"/>
              <a:buChar char="•"/>
            </a:pPr>
            <a:r>
              <a:rPr lang="en-US" sz="2400" b="0" i="0" dirty="0">
                <a:solidFill>
                  <a:srgbClr val="1F2328"/>
                </a:solidFill>
                <a:effectLst/>
                <a:latin typeface="serif"/>
              </a:rPr>
              <a:t>Data is extracted from API and tables are merged together using </a:t>
            </a:r>
            <a:r>
              <a:rPr lang="en-US" sz="2400" b="0" i="0" err="1">
                <a:solidFill>
                  <a:srgbClr val="1F2328"/>
                </a:solidFill>
                <a:effectLst/>
                <a:latin typeface="serif"/>
              </a:rPr>
              <a:t>model_probab.ipynb</a:t>
            </a:r>
            <a:r>
              <a:rPr lang="en-US" sz="2400" b="0" i="0" dirty="0">
                <a:solidFill>
                  <a:srgbClr val="1F2328"/>
                </a:solidFill>
                <a:effectLst/>
                <a:latin typeface="serif"/>
              </a:rPr>
              <a:t> &amp; </a:t>
            </a:r>
            <a:r>
              <a:rPr lang="en-US" sz="2400" b="0" i="0" err="1">
                <a:solidFill>
                  <a:srgbClr val="1F2328"/>
                </a:solidFill>
                <a:effectLst/>
                <a:latin typeface="serif"/>
              </a:rPr>
              <a:t>model_predict.ipynb</a:t>
            </a:r>
            <a:r>
              <a:rPr lang="en-US" sz="2400" b="0" i="0" dirty="0">
                <a:solidFill>
                  <a:srgbClr val="1F2328"/>
                </a:solidFill>
                <a:effectLst/>
                <a:latin typeface="serif"/>
              </a:rPr>
              <a:t> file for respective modelling purpose. -"</a:t>
            </a:r>
            <a:r>
              <a:rPr lang="en-US" sz="2400" b="0" i="0" err="1">
                <a:solidFill>
                  <a:srgbClr val="1F2328"/>
                </a:solidFill>
                <a:effectLst/>
                <a:latin typeface="serif"/>
              </a:rPr>
              <a:t>POS_CASH_balance</a:t>
            </a:r>
            <a:r>
              <a:rPr lang="en-US" sz="2400" b="0" i="0" dirty="0">
                <a:solidFill>
                  <a:srgbClr val="1F2328"/>
                </a:solidFill>
                <a:effectLst/>
                <a:latin typeface="serif"/>
              </a:rPr>
              <a:t>", "</a:t>
            </a:r>
            <a:r>
              <a:rPr lang="en-US" sz="2400" b="0" i="0" err="1">
                <a:solidFill>
                  <a:srgbClr val="1F2328"/>
                </a:solidFill>
                <a:effectLst/>
                <a:latin typeface="serif"/>
              </a:rPr>
              <a:t>Installments_payments</a:t>
            </a:r>
            <a:r>
              <a:rPr lang="en-US" sz="2400" b="0" i="0" dirty="0">
                <a:solidFill>
                  <a:srgbClr val="1F2328"/>
                </a:solidFill>
                <a:effectLst/>
                <a:latin typeface="serif"/>
              </a:rPr>
              <a:t>", "</a:t>
            </a:r>
            <a:r>
              <a:rPr lang="en-US" sz="2400" b="0" i="0" err="1">
                <a:solidFill>
                  <a:srgbClr val="1F2328"/>
                </a:solidFill>
                <a:effectLst/>
                <a:latin typeface="serif"/>
              </a:rPr>
              <a:t>Credit_card_balance</a:t>
            </a:r>
            <a:r>
              <a:rPr lang="en-US" sz="2400" b="0" i="0" dirty="0">
                <a:solidFill>
                  <a:srgbClr val="1F2328"/>
                </a:solidFill>
                <a:effectLst/>
                <a:latin typeface="serif"/>
              </a:rPr>
              <a:t>", "</a:t>
            </a:r>
            <a:r>
              <a:rPr lang="en-US" sz="2400" b="0" i="0" err="1">
                <a:solidFill>
                  <a:srgbClr val="1F2328"/>
                </a:solidFill>
                <a:effectLst/>
                <a:latin typeface="serif"/>
              </a:rPr>
              <a:t>Previous_application</a:t>
            </a:r>
            <a:r>
              <a:rPr lang="en-US" sz="2400" b="0" i="0" dirty="0">
                <a:solidFill>
                  <a:srgbClr val="1F2328"/>
                </a:solidFill>
                <a:effectLst/>
                <a:latin typeface="serif"/>
              </a:rPr>
              <a:t>" were merged on SK_ID_PREV and then the "</a:t>
            </a:r>
            <a:r>
              <a:rPr lang="en-US" sz="2400" b="0" i="0" err="1">
                <a:solidFill>
                  <a:srgbClr val="1F2328"/>
                </a:solidFill>
                <a:effectLst/>
                <a:latin typeface="serif"/>
              </a:rPr>
              <a:t>Application_train</a:t>
            </a:r>
            <a:r>
              <a:rPr lang="en-US" sz="2400" b="0" i="0" dirty="0">
                <a:solidFill>
                  <a:srgbClr val="1F2328"/>
                </a:solidFill>
                <a:effectLst/>
                <a:latin typeface="serif"/>
              </a:rPr>
              <a:t>" &amp; "Bureau" on SK_ID_CURR while Bureau is attached with </a:t>
            </a:r>
            <a:r>
              <a:rPr lang="en-US" sz="2400" b="0" i="0" err="1">
                <a:solidFill>
                  <a:srgbClr val="1F2328"/>
                </a:solidFill>
                <a:effectLst/>
                <a:latin typeface="serif"/>
              </a:rPr>
              <a:t>Bureau_balance</a:t>
            </a:r>
            <a:r>
              <a:rPr lang="en-US" sz="2400" b="0" i="0" dirty="0">
                <a:solidFill>
                  <a:srgbClr val="1F2328"/>
                </a:solidFill>
                <a:effectLst/>
                <a:latin typeface="serif"/>
              </a:rPr>
              <a:t> at </a:t>
            </a:r>
            <a:r>
              <a:rPr lang="en-US" sz="2400" b="0" i="0" err="1">
                <a:solidFill>
                  <a:srgbClr val="1F2328"/>
                </a:solidFill>
                <a:effectLst/>
                <a:latin typeface="serif"/>
              </a:rPr>
              <a:t>SK_ID_bureau</a:t>
            </a:r>
            <a:r>
              <a:rPr lang="en-US" sz="2400" b="0" i="0" dirty="0">
                <a:solidFill>
                  <a:srgbClr val="1F2328"/>
                </a:solidFill>
                <a:effectLst/>
                <a:latin typeface="serif"/>
              </a:rPr>
              <a:t>.</a:t>
            </a:r>
          </a:p>
          <a:p>
            <a:pPr algn="l">
              <a:buFont typeface="Arial" panose="020B0604020202020204" pitchFamily="34" charset="0"/>
              <a:buChar char="•"/>
            </a:pPr>
            <a:r>
              <a:rPr lang="en-US" sz="2400" b="0" i="0" dirty="0">
                <a:solidFill>
                  <a:srgbClr val="1F2328"/>
                </a:solidFill>
                <a:effectLst/>
                <a:latin typeface="serif"/>
              </a:rPr>
              <a:t>Data is then used for modelling process and Data analysis.</a:t>
            </a:r>
          </a:p>
        </p:txBody>
      </p:sp>
    </p:spTree>
    <p:extLst>
      <p:ext uri="{BB962C8B-B14F-4D97-AF65-F5344CB8AC3E}">
        <p14:creationId xmlns:p14="http://schemas.microsoft.com/office/powerpoint/2010/main" val="356974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41" y="-57174"/>
            <a:ext cx="10971372" cy="805399"/>
          </a:xfrm>
        </p:spPr>
        <p:txBody>
          <a:bodyPr>
            <a:normAutofit/>
          </a:bodyPr>
          <a:lstStyle/>
          <a:p>
            <a:r>
              <a:rPr lang="en-US" sz="3200" b="1" dirty="0">
                <a:latin typeface="serif"/>
              </a:rPr>
              <a:t>Data Analysis and Visualizations </a:t>
            </a:r>
            <a:endParaRPr lang="en-US" b="1">
              <a:latin typeface="serif"/>
            </a:endParaRPr>
          </a:p>
        </p:txBody>
      </p:sp>
      <p:pic>
        <p:nvPicPr>
          <p:cNvPr id="3" name="Picture 2">
            <a:extLst>
              <a:ext uri="{FF2B5EF4-FFF2-40B4-BE49-F238E27FC236}">
                <a16:creationId xmlns:a16="http://schemas.microsoft.com/office/drawing/2014/main" id="{D7DD8116-5E51-8483-650F-AC574DA8E16C}"/>
              </a:ext>
            </a:extLst>
          </p:cNvPr>
          <p:cNvPicPr>
            <a:picLocks noChangeAspect="1"/>
          </p:cNvPicPr>
          <p:nvPr/>
        </p:nvPicPr>
        <p:blipFill>
          <a:blip r:embed="rId2"/>
          <a:stretch>
            <a:fillRect/>
          </a:stretch>
        </p:blipFill>
        <p:spPr>
          <a:xfrm>
            <a:off x="9086234" y="1013339"/>
            <a:ext cx="3106579" cy="2624759"/>
          </a:xfrm>
          <a:prstGeom prst="rect">
            <a:avLst/>
          </a:prstGeom>
        </p:spPr>
      </p:pic>
      <p:pic>
        <p:nvPicPr>
          <p:cNvPr id="5" name="Picture 4">
            <a:extLst>
              <a:ext uri="{FF2B5EF4-FFF2-40B4-BE49-F238E27FC236}">
                <a16:creationId xmlns:a16="http://schemas.microsoft.com/office/drawing/2014/main" id="{663CB20C-1B7C-37AA-3B2D-A7FBD7BF9063}"/>
              </a:ext>
            </a:extLst>
          </p:cNvPr>
          <p:cNvPicPr>
            <a:picLocks noChangeAspect="1"/>
          </p:cNvPicPr>
          <p:nvPr/>
        </p:nvPicPr>
        <p:blipFill>
          <a:blip r:embed="rId3"/>
          <a:stretch>
            <a:fillRect/>
          </a:stretch>
        </p:blipFill>
        <p:spPr>
          <a:xfrm>
            <a:off x="9088228" y="3701354"/>
            <a:ext cx="3098699" cy="2949767"/>
          </a:xfrm>
          <a:prstGeom prst="rect">
            <a:avLst/>
          </a:prstGeom>
        </p:spPr>
      </p:pic>
      <p:sp>
        <p:nvSpPr>
          <p:cNvPr id="11" name="AutoShape 2">
            <a:extLst>
              <a:ext uri="{FF2B5EF4-FFF2-40B4-BE49-F238E27FC236}">
                <a16:creationId xmlns:a16="http://schemas.microsoft.com/office/drawing/2014/main" id="{EA39AE59-7CC9-BF09-57D1-B0C0841BB1FE}"/>
              </a:ext>
            </a:extLst>
          </p:cNvPr>
          <p:cNvSpPr>
            <a:spLocks noChangeAspect="1" noChangeArrowheads="1"/>
          </p:cNvSpPr>
          <p:nvPr/>
        </p:nvSpPr>
        <p:spPr bwMode="auto">
          <a:xfrm>
            <a:off x="1485900" y="2829887"/>
            <a:ext cx="4760913" cy="5207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3" name="Picture 12">
            <a:extLst>
              <a:ext uri="{FF2B5EF4-FFF2-40B4-BE49-F238E27FC236}">
                <a16:creationId xmlns:a16="http://schemas.microsoft.com/office/drawing/2014/main" id="{98B0639C-F9AF-A201-38FB-EC738D5AD46B}"/>
              </a:ext>
            </a:extLst>
          </p:cNvPr>
          <p:cNvPicPr>
            <a:picLocks noChangeAspect="1"/>
          </p:cNvPicPr>
          <p:nvPr/>
        </p:nvPicPr>
        <p:blipFill>
          <a:blip r:embed="rId4"/>
          <a:stretch>
            <a:fillRect/>
          </a:stretch>
        </p:blipFill>
        <p:spPr>
          <a:xfrm>
            <a:off x="4290061" y="1016613"/>
            <a:ext cx="4721828" cy="5640103"/>
          </a:xfrm>
          <a:prstGeom prst="rect">
            <a:avLst/>
          </a:prstGeom>
        </p:spPr>
      </p:pic>
      <p:pic>
        <p:nvPicPr>
          <p:cNvPr id="15" name="Picture 14">
            <a:extLst>
              <a:ext uri="{FF2B5EF4-FFF2-40B4-BE49-F238E27FC236}">
                <a16:creationId xmlns:a16="http://schemas.microsoft.com/office/drawing/2014/main" id="{695279B7-3B36-B807-0DF5-2B3623011902}"/>
              </a:ext>
            </a:extLst>
          </p:cNvPr>
          <p:cNvPicPr>
            <a:picLocks noChangeAspect="1"/>
          </p:cNvPicPr>
          <p:nvPr/>
        </p:nvPicPr>
        <p:blipFill>
          <a:blip r:embed="rId5"/>
          <a:stretch>
            <a:fillRect/>
          </a:stretch>
        </p:blipFill>
        <p:spPr>
          <a:xfrm>
            <a:off x="-1" y="1042765"/>
            <a:ext cx="4224198" cy="2533749"/>
          </a:xfrm>
          <a:prstGeom prst="rect">
            <a:avLst/>
          </a:prstGeom>
        </p:spPr>
      </p:pic>
      <p:pic>
        <p:nvPicPr>
          <p:cNvPr id="17" name="Picture 16">
            <a:extLst>
              <a:ext uri="{FF2B5EF4-FFF2-40B4-BE49-F238E27FC236}">
                <a16:creationId xmlns:a16="http://schemas.microsoft.com/office/drawing/2014/main" id="{CE4788AE-1841-7103-4FD6-D82EBAD475B4}"/>
              </a:ext>
            </a:extLst>
          </p:cNvPr>
          <p:cNvPicPr>
            <a:picLocks noChangeAspect="1"/>
          </p:cNvPicPr>
          <p:nvPr/>
        </p:nvPicPr>
        <p:blipFill>
          <a:blip r:embed="rId6"/>
          <a:stretch>
            <a:fillRect/>
          </a:stretch>
        </p:blipFill>
        <p:spPr>
          <a:xfrm>
            <a:off x="-1" y="3661284"/>
            <a:ext cx="4224197" cy="2996075"/>
          </a:xfrm>
          <a:prstGeom prst="rect">
            <a:avLst/>
          </a:prstGeom>
        </p:spPr>
      </p:pic>
    </p:spTree>
    <p:extLst>
      <p:ext uri="{BB962C8B-B14F-4D97-AF65-F5344CB8AC3E}">
        <p14:creationId xmlns:p14="http://schemas.microsoft.com/office/powerpoint/2010/main" val="265516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2634" y="1052736"/>
            <a:ext cx="5897762" cy="5805577"/>
          </a:xfrm>
        </p:spPr>
        <p:txBody>
          <a:bodyPr vert="horz" lIns="91440" tIns="45720" rIns="91440" bIns="45720" rtlCol="0" anchor="t">
            <a:normAutofit/>
          </a:bodyPr>
          <a:lstStyle/>
          <a:p>
            <a:r>
              <a:rPr lang="en-US" sz="2400" dirty="0">
                <a:latin typeface="serif"/>
              </a:rPr>
              <a:t>The categorical Features were examined, and the unique number of levels was obtained.</a:t>
            </a:r>
          </a:p>
          <a:p>
            <a:r>
              <a:rPr lang="en-US" sz="2400" dirty="0">
                <a:latin typeface="serif"/>
              </a:rPr>
              <a:t>It is interesting to note that origination type had the highest number (58 ) unique levels. </a:t>
            </a:r>
          </a:p>
          <a:p>
            <a:r>
              <a:rPr lang="en-US" sz="2400" dirty="0">
                <a:latin typeface="serif"/>
              </a:rPr>
              <a:t>Followed by Occupation type with 18 unique levels then Income type and so on as depicted in the image on the right. </a:t>
            </a:r>
          </a:p>
          <a:p>
            <a:r>
              <a:rPr lang="en-US" sz="2400" dirty="0">
                <a:latin typeface="serif"/>
              </a:rPr>
              <a:t>The least number of unique levels was 2 in contract type, car and the likes.</a:t>
            </a:r>
          </a:p>
        </p:txBody>
      </p:sp>
      <p:pic>
        <p:nvPicPr>
          <p:cNvPr id="10" name="Content Placeholder 9">
            <a:extLst>
              <a:ext uri="{FF2B5EF4-FFF2-40B4-BE49-F238E27FC236}">
                <a16:creationId xmlns:a16="http://schemas.microsoft.com/office/drawing/2014/main" id="{3A88B3B9-606C-AFBD-8E1D-5B9290C7E3A7}"/>
              </a:ext>
            </a:extLst>
          </p:cNvPr>
          <p:cNvPicPr>
            <a:picLocks noGrp="1" noChangeAspect="1"/>
          </p:cNvPicPr>
          <p:nvPr>
            <p:ph sz="half" idx="2"/>
          </p:nvPr>
        </p:nvPicPr>
        <p:blipFill>
          <a:blip r:embed="rId2"/>
          <a:stretch>
            <a:fillRect/>
          </a:stretch>
        </p:blipFill>
        <p:spPr>
          <a:xfrm>
            <a:off x="5950396" y="24904"/>
            <a:ext cx="6185795" cy="6833096"/>
          </a:xfrm>
        </p:spPr>
      </p:pic>
      <p:sp>
        <p:nvSpPr>
          <p:cNvPr id="13" name="Title 1"/>
          <p:cNvSpPr>
            <a:spLocks noGrp="1"/>
          </p:cNvSpPr>
          <p:nvPr>
            <p:ph type="title"/>
          </p:nvPr>
        </p:nvSpPr>
        <p:spPr>
          <a:xfrm>
            <a:off x="63500" y="34925"/>
            <a:ext cx="5340350" cy="801787"/>
          </a:xfrm>
        </p:spPr>
        <p:txBody>
          <a:bodyPr>
            <a:normAutofit/>
          </a:bodyPr>
          <a:lstStyle/>
          <a:p>
            <a:r>
              <a:rPr lang="en-US" sz="3200" b="1" dirty="0">
                <a:latin typeface="serif"/>
              </a:rPr>
              <a:t>Understanding Data</a:t>
            </a:r>
          </a:p>
        </p:txBody>
      </p:sp>
    </p:spTree>
    <p:extLst>
      <p:ext uri="{BB962C8B-B14F-4D97-AF65-F5344CB8AC3E}">
        <p14:creationId xmlns:p14="http://schemas.microsoft.com/office/powerpoint/2010/main" val="98182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a:xfrm>
            <a:off x="47802" y="6071661"/>
            <a:ext cx="12141023" cy="762000"/>
          </a:xfrm>
        </p:spPr>
        <p:txBody>
          <a:bodyPr>
            <a:normAutofit/>
          </a:bodyPr>
          <a:lstStyle/>
          <a:p>
            <a:r>
              <a:rPr lang="en-US" dirty="0">
                <a:solidFill>
                  <a:schemeClr val="accent1"/>
                </a:solidFill>
                <a:latin typeface="serif"/>
              </a:rPr>
              <a:t>Some Interesting iteration of the Categorical  Features into their various levels </a:t>
            </a:r>
            <a:endParaRPr lang="en-US"/>
          </a:p>
        </p:txBody>
      </p:sp>
      <p:pic>
        <p:nvPicPr>
          <p:cNvPr id="5" name="Picture 4">
            <a:extLst>
              <a:ext uri="{FF2B5EF4-FFF2-40B4-BE49-F238E27FC236}">
                <a16:creationId xmlns:a16="http://schemas.microsoft.com/office/drawing/2014/main" id="{1CD8414A-9C95-E826-B2DF-B91C1129C59A}"/>
              </a:ext>
            </a:extLst>
          </p:cNvPr>
          <p:cNvPicPr>
            <a:picLocks noChangeAspect="1"/>
          </p:cNvPicPr>
          <p:nvPr/>
        </p:nvPicPr>
        <p:blipFill>
          <a:blip r:embed="rId2"/>
          <a:stretch>
            <a:fillRect/>
          </a:stretch>
        </p:blipFill>
        <p:spPr>
          <a:xfrm>
            <a:off x="5086300" y="6013"/>
            <a:ext cx="3168352" cy="2702907"/>
          </a:xfrm>
          <a:prstGeom prst="rect">
            <a:avLst/>
          </a:prstGeom>
        </p:spPr>
      </p:pic>
      <p:pic>
        <p:nvPicPr>
          <p:cNvPr id="7" name="Picture 6">
            <a:extLst>
              <a:ext uri="{FF2B5EF4-FFF2-40B4-BE49-F238E27FC236}">
                <a16:creationId xmlns:a16="http://schemas.microsoft.com/office/drawing/2014/main" id="{5B003CA5-AF44-026A-62A3-7943C0CE4842}"/>
              </a:ext>
            </a:extLst>
          </p:cNvPr>
          <p:cNvPicPr>
            <a:picLocks noChangeAspect="1"/>
          </p:cNvPicPr>
          <p:nvPr/>
        </p:nvPicPr>
        <p:blipFill>
          <a:blip r:embed="rId3"/>
          <a:stretch>
            <a:fillRect/>
          </a:stretch>
        </p:blipFill>
        <p:spPr>
          <a:xfrm>
            <a:off x="8283758" y="-2834"/>
            <a:ext cx="3842835" cy="2816346"/>
          </a:xfrm>
          <a:prstGeom prst="rect">
            <a:avLst/>
          </a:prstGeom>
        </p:spPr>
      </p:pic>
      <p:pic>
        <p:nvPicPr>
          <p:cNvPr id="9" name="Picture 8">
            <a:extLst>
              <a:ext uri="{FF2B5EF4-FFF2-40B4-BE49-F238E27FC236}">
                <a16:creationId xmlns:a16="http://schemas.microsoft.com/office/drawing/2014/main" id="{EBC1DA16-A0D1-E066-5E40-202EEB55365D}"/>
              </a:ext>
            </a:extLst>
          </p:cNvPr>
          <p:cNvPicPr>
            <a:picLocks noChangeAspect="1"/>
          </p:cNvPicPr>
          <p:nvPr/>
        </p:nvPicPr>
        <p:blipFill>
          <a:blip r:embed="rId4"/>
          <a:stretch>
            <a:fillRect/>
          </a:stretch>
        </p:blipFill>
        <p:spPr>
          <a:xfrm>
            <a:off x="20255" y="0"/>
            <a:ext cx="4983254" cy="2708920"/>
          </a:xfrm>
          <a:prstGeom prst="rect">
            <a:avLst/>
          </a:prstGeom>
        </p:spPr>
      </p:pic>
      <p:pic>
        <p:nvPicPr>
          <p:cNvPr id="11" name="Picture 10">
            <a:extLst>
              <a:ext uri="{FF2B5EF4-FFF2-40B4-BE49-F238E27FC236}">
                <a16:creationId xmlns:a16="http://schemas.microsoft.com/office/drawing/2014/main" id="{6CE48E44-35C0-4B79-C2C2-C93A07312408}"/>
              </a:ext>
            </a:extLst>
          </p:cNvPr>
          <p:cNvPicPr>
            <a:picLocks noChangeAspect="1"/>
          </p:cNvPicPr>
          <p:nvPr/>
        </p:nvPicPr>
        <p:blipFill>
          <a:blip r:embed="rId5"/>
          <a:stretch>
            <a:fillRect/>
          </a:stretch>
        </p:blipFill>
        <p:spPr>
          <a:xfrm>
            <a:off x="50398" y="2796361"/>
            <a:ext cx="4950768" cy="3150821"/>
          </a:xfrm>
          <a:prstGeom prst="rect">
            <a:avLst/>
          </a:prstGeom>
        </p:spPr>
      </p:pic>
      <p:pic>
        <p:nvPicPr>
          <p:cNvPr id="13" name="Picture 12">
            <a:extLst>
              <a:ext uri="{FF2B5EF4-FFF2-40B4-BE49-F238E27FC236}">
                <a16:creationId xmlns:a16="http://schemas.microsoft.com/office/drawing/2014/main" id="{4B7A4469-98EC-BA87-476B-EA8383BAB7B4}"/>
              </a:ext>
            </a:extLst>
          </p:cNvPr>
          <p:cNvPicPr>
            <a:picLocks noChangeAspect="1"/>
          </p:cNvPicPr>
          <p:nvPr/>
        </p:nvPicPr>
        <p:blipFill>
          <a:blip r:embed="rId6"/>
          <a:stretch>
            <a:fillRect/>
          </a:stretch>
        </p:blipFill>
        <p:spPr>
          <a:xfrm>
            <a:off x="5097459" y="2794621"/>
            <a:ext cx="6989811" cy="3155432"/>
          </a:xfrm>
          <a:prstGeom prst="rect">
            <a:avLst/>
          </a:prstGeom>
        </p:spPr>
      </p:pic>
    </p:spTree>
    <p:extLst>
      <p:ext uri="{BB962C8B-B14F-4D97-AF65-F5344CB8AC3E}">
        <p14:creationId xmlns:p14="http://schemas.microsoft.com/office/powerpoint/2010/main" val="42349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0" y="980729"/>
            <a:ext cx="5230316" cy="3556585"/>
          </a:xfrm>
        </p:spPr>
        <p:txBody>
          <a:bodyPr/>
          <a:lstStyle/>
          <a:p>
            <a:pPr marL="457200" indent="-457200">
              <a:buChar char="•"/>
            </a:pPr>
            <a:r>
              <a:rPr lang="en-US" sz="2400" dirty="0">
                <a:latin typeface="serif"/>
              </a:rPr>
              <a:t>The Numerical Features was analyzed as well. The image on the right hand shows the top 15 and the bottom 5 in the numeric features as well as the unique level number.</a:t>
            </a:r>
            <a:endParaRPr lang="en-US"/>
          </a:p>
          <a:p>
            <a:pPr marL="457200" indent="-457200">
              <a:buFont typeface="Arial" panose="020B0604020202020204" pitchFamily="34" charset="0"/>
              <a:buChar char="•"/>
            </a:pPr>
            <a:r>
              <a:rPr lang="en-US" sz="2400" dirty="0">
                <a:latin typeface="serif"/>
              </a:rPr>
              <a:t>There were 307511 unique Ids. </a:t>
            </a:r>
          </a:p>
          <a:p>
            <a:pPr marL="457200" indent="-457200">
              <a:buFont typeface="Arial" panose="020B0604020202020204" pitchFamily="34" charset="0"/>
              <a:buChar char="•"/>
            </a:pPr>
            <a:r>
              <a:rPr lang="en-US" sz="2400" dirty="0">
                <a:latin typeface="serif"/>
              </a:rPr>
              <a:t>17460 unique birthdays.</a:t>
            </a:r>
          </a:p>
        </p:txBody>
      </p:sp>
      <p:sp>
        <p:nvSpPr>
          <p:cNvPr id="9" name="Title 8">
            <a:extLst>
              <a:ext uri="{FF2B5EF4-FFF2-40B4-BE49-F238E27FC236}">
                <a16:creationId xmlns:a16="http://schemas.microsoft.com/office/drawing/2014/main" id="{4C443E1A-867A-9C6F-5647-2302F11BAE6C}"/>
              </a:ext>
            </a:extLst>
          </p:cNvPr>
          <p:cNvSpPr>
            <a:spLocks noGrp="1"/>
          </p:cNvSpPr>
          <p:nvPr>
            <p:ph type="title"/>
          </p:nvPr>
        </p:nvSpPr>
        <p:spPr>
          <a:xfrm>
            <a:off x="45740" y="116633"/>
            <a:ext cx="4824536" cy="864096"/>
          </a:xfrm>
        </p:spPr>
        <p:txBody>
          <a:bodyPr>
            <a:normAutofit/>
          </a:bodyPr>
          <a:lstStyle/>
          <a:p>
            <a:r>
              <a:rPr lang="en-US" sz="3200" b="1" dirty="0">
                <a:latin typeface="serif"/>
              </a:rPr>
              <a:t>Understanding the Data</a:t>
            </a:r>
            <a:endParaRPr lang="en-CA" sz="3200" dirty="0">
              <a:latin typeface="serif"/>
            </a:endParaRPr>
          </a:p>
        </p:txBody>
      </p:sp>
      <p:pic>
        <p:nvPicPr>
          <p:cNvPr id="12" name="Picture 11">
            <a:extLst>
              <a:ext uri="{FF2B5EF4-FFF2-40B4-BE49-F238E27FC236}">
                <a16:creationId xmlns:a16="http://schemas.microsoft.com/office/drawing/2014/main" id="{6ADFD042-37B1-822C-A04C-AC1380DA12EC}"/>
              </a:ext>
            </a:extLst>
          </p:cNvPr>
          <p:cNvPicPr>
            <a:picLocks noChangeAspect="1"/>
          </p:cNvPicPr>
          <p:nvPr/>
        </p:nvPicPr>
        <p:blipFill>
          <a:blip r:embed="rId2"/>
          <a:stretch>
            <a:fillRect/>
          </a:stretch>
        </p:blipFill>
        <p:spPr>
          <a:xfrm>
            <a:off x="5374332" y="35767"/>
            <a:ext cx="6768753" cy="6705601"/>
          </a:xfrm>
          <a:prstGeom prst="rect">
            <a:avLst/>
          </a:prstGeom>
        </p:spPr>
      </p:pic>
    </p:spTree>
    <p:extLst>
      <p:ext uri="{BB962C8B-B14F-4D97-AF65-F5344CB8AC3E}">
        <p14:creationId xmlns:p14="http://schemas.microsoft.com/office/powerpoint/2010/main" val="29796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364" y="459718"/>
            <a:ext cx="10971372" cy="654968"/>
          </a:xfrm>
        </p:spPr>
        <p:txBody>
          <a:bodyPr>
            <a:normAutofit/>
          </a:bodyPr>
          <a:lstStyle/>
          <a:p>
            <a:r>
              <a:rPr lang="en-US" sz="3200" b="1" dirty="0">
                <a:latin typeface="serif"/>
              </a:rPr>
              <a:t>Insight into some selected Numerical Features</a:t>
            </a:r>
          </a:p>
        </p:txBody>
      </p:sp>
      <p:pic>
        <p:nvPicPr>
          <p:cNvPr id="6" name="Picture 5">
            <a:extLst>
              <a:ext uri="{FF2B5EF4-FFF2-40B4-BE49-F238E27FC236}">
                <a16:creationId xmlns:a16="http://schemas.microsoft.com/office/drawing/2014/main" id="{A462DF75-B325-A8E9-41C3-279BD7CC6F9D}"/>
              </a:ext>
            </a:extLst>
          </p:cNvPr>
          <p:cNvPicPr>
            <a:picLocks noChangeAspect="1"/>
          </p:cNvPicPr>
          <p:nvPr/>
        </p:nvPicPr>
        <p:blipFill>
          <a:blip r:embed="rId2"/>
          <a:stretch>
            <a:fillRect/>
          </a:stretch>
        </p:blipFill>
        <p:spPr>
          <a:xfrm>
            <a:off x="6187563" y="1700808"/>
            <a:ext cx="5723523" cy="3989040"/>
          </a:xfrm>
          <a:prstGeom prst="rect">
            <a:avLst/>
          </a:prstGeom>
        </p:spPr>
      </p:pic>
      <p:pic>
        <p:nvPicPr>
          <p:cNvPr id="8" name="Picture 7">
            <a:extLst>
              <a:ext uri="{FF2B5EF4-FFF2-40B4-BE49-F238E27FC236}">
                <a16:creationId xmlns:a16="http://schemas.microsoft.com/office/drawing/2014/main" id="{DB074F21-9146-B2E9-5331-2AC61136E95F}"/>
              </a:ext>
            </a:extLst>
          </p:cNvPr>
          <p:cNvPicPr>
            <a:picLocks noChangeAspect="1"/>
          </p:cNvPicPr>
          <p:nvPr/>
        </p:nvPicPr>
        <p:blipFill>
          <a:blip r:embed="rId3"/>
          <a:stretch>
            <a:fillRect/>
          </a:stretch>
        </p:blipFill>
        <p:spPr>
          <a:xfrm>
            <a:off x="300525" y="1700808"/>
            <a:ext cx="5765976" cy="3989040"/>
          </a:xfrm>
          <a:prstGeom prst="rect">
            <a:avLst/>
          </a:prstGeom>
        </p:spPr>
      </p:pic>
    </p:spTree>
    <p:extLst>
      <p:ext uri="{BB962C8B-B14F-4D97-AF65-F5344CB8AC3E}">
        <p14:creationId xmlns:p14="http://schemas.microsoft.com/office/powerpoint/2010/main" val="424449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A532B25-DC44-8422-702D-44848AB3C379}"/>
              </a:ext>
            </a:extLst>
          </p:cNvPr>
          <p:cNvSpPr>
            <a:spLocks noGrp="1"/>
          </p:cNvSpPr>
          <p:nvPr>
            <p:ph type="title"/>
          </p:nvPr>
        </p:nvSpPr>
        <p:spPr>
          <a:xfrm>
            <a:off x="407189" y="5805264"/>
            <a:ext cx="10971372" cy="706760"/>
          </a:xfrm>
        </p:spPr>
        <p:txBody>
          <a:bodyPr>
            <a:normAutofit/>
          </a:bodyPr>
          <a:lstStyle/>
          <a:p>
            <a:r>
              <a:rPr lang="en-US" sz="3200" b="1" dirty="0">
                <a:latin typeface="serif"/>
              </a:rPr>
              <a:t>Correlation amongst some randomly selected features</a:t>
            </a:r>
          </a:p>
        </p:txBody>
      </p:sp>
      <p:pic>
        <p:nvPicPr>
          <p:cNvPr id="5" name="Picture 4">
            <a:extLst>
              <a:ext uri="{FF2B5EF4-FFF2-40B4-BE49-F238E27FC236}">
                <a16:creationId xmlns:a16="http://schemas.microsoft.com/office/drawing/2014/main" id="{A55F1544-57BC-FB89-19B5-0D9BC7F74B88}"/>
              </a:ext>
            </a:extLst>
          </p:cNvPr>
          <p:cNvPicPr>
            <a:picLocks noChangeAspect="1"/>
          </p:cNvPicPr>
          <p:nvPr/>
        </p:nvPicPr>
        <p:blipFill rotWithShape="1">
          <a:blip r:embed="rId2"/>
          <a:srcRect b="7919"/>
          <a:stretch/>
        </p:blipFill>
        <p:spPr>
          <a:xfrm>
            <a:off x="-421" y="116632"/>
            <a:ext cx="5893296" cy="4911080"/>
          </a:xfrm>
          <a:prstGeom prst="rect">
            <a:avLst/>
          </a:prstGeom>
          <a:noFill/>
        </p:spPr>
      </p:pic>
      <p:pic>
        <p:nvPicPr>
          <p:cNvPr id="6" name="Picture 5">
            <a:extLst>
              <a:ext uri="{FF2B5EF4-FFF2-40B4-BE49-F238E27FC236}">
                <a16:creationId xmlns:a16="http://schemas.microsoft.com/office/drawing/2014/main" id="{933A84BA-D79D-7AE9-778C-EC5F7970B4CF}"/>
              </a:ext>
            </a:extLst>
          </p:cNvPr>
          <p:cNvPicPr>
            <a:picLocks noChangeAspect="1"/>
          </p:cNvPicPr>
          <p:nvPr/>
        </p:nvPicPr>
        <p:blipFill>
          <a:blip r:embed="rId3"/>
          <a:stretch>
            <a:fillRect/>
          </a:stretch>
        </p:blipFill>
        <p:spPr>
          <a:xfrm>
            <a:off x="6094412" y="116632"/>
            <a:ext cx="5688632" cy="4911080"/>
          </a:xfrm>
          <a:prstGeom prst="rect">
            <a:avLst/>
          </a:prstGeom>
        </p:spPr>
      </p:pic>
    </p:spTree>
    <p:extLst>
      <p:ext uri="{BB962C8B-B14F-4D97-AF65-F5344CB8AC3E}">
        <p14:creationId xmlns:p14="http://schemas.microsoft.com/office/powerpoint/2010/main" val="6270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6E647-C727-6584-94E5-AD612A01ADFC}"/>
              </a:ext>
            </a:extLst>
          </p:cNvPr>
          <p:cNvSpPr>
            <a:spLocks noGrp="1"/>
          </p:cNvSpPr>
          <p:nvPr>
            <p:ph type="title"/>
          </p:nvPr>
        </p:nvSpPr>
        <p:spPr>
          <a:xfrm>
            <a:off x="295602" y="264957"/>
            <a:ext cx="10971372" cy="1066800"/>
          </a:xfrm>
        </p:spPr>
        <p:txBody>
          <a:bodyPr>
            <a:normAutofit/>
          </a:bodyPr>
          <a:lstStyle/>
          <a:p>
            <a:r>
              <a:rPr lang="en-US" sz="3200" b="1">
                <a:latin typeface="serif"/>
              </a:rPr>
              <a:t>Machine Learning and Model Integration</a:t>
            </a:r>
          </a:p>
        </p:txBody>
      </p:sp>
      <p:pic>
        <p:nvPicPr>
          <p:cNvPr id="8" name="Content Placeholder 7" descr="A black and red brain with red glowing eyes&#10;&#10;Description automatically generated">
            <a:extLst>
              <a:ext uri="{FF2B5EF4-FFF2-40B4-BE49-F238E27FC236}">
                <a16:creationId xmlns:a16="http://schemas.microsoft.com/office/drawing/2014/main" id="{2460161A-1363-4555-9E6E-E0D9E61DA4BA}"/>
              </a:ext>
            </a:extLst>
          </p:cNvPr>
          <p:cNvPicPr>
            <a:picLocks noGrp="1" noChangeAspect="1"/>
          </p:cNvPicPr>
          <p:nvPr>
            <p:ph sz="half" idx="2"/>
          </p:nvPr>
        </p:nvPicPr>
        <p:blipFill>
          <a:blip r:embed="rId2"/>
          <a:stretch>
            <a:fillRect/>
          </a:stretch>
        </p:blipFill>
        <p:spPr>
          <a:xfrm>
            <a:off x="817693" y="1873066"/>
            <a:ext cx="10143925" cy="4105292"/>
          </a:xfrm>
        </p:spPr>
      </p:pic>
    </p:spTree>
    <p:extLst>
      <p:ext uri="{BB962C8B-B14F-4D97-AF65-F5344CB8AC3E}">
        <p14:creationId xmlns:p14="http://schemas.microsoft.com/office/powerpoint/2010/main" val="203189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F802-6175-0DDE-544C-C645DE49C09B}"/>
              </a:ext>
            </a:extLst>
          </p:cNvPr>
          <p:cNvSpPr>
            <a:spLocks noGrp="1"/>
          </p:cNvSpPr>
          <p:nvPr>
            <p:ph type="title"/>
          </p:nvPr>
        </p:nvSpPr>
        <p:spPr>
          <a:xfrm>
            <a:off x="333793" y="220367"/>
            <a:ext cx="10971372" cy="739409"/>
          </a:xfrm>
        </p:spPr>
        <p:txBody>
          <a:bodyPr>
            <a:normAutofit/>
          </a:bodyPr>
          <a:lstStyle/>
          <a:p>
            <a:r>
              <a:rPr lang="en-US" sz="3200" b="1">
                <a:latin typeface="serif"/>
              </a:rPr>
              <a:t>Machine Learning </a:t>
            </a:r>
          </a:p>
        </p:txBody>
      </p:sp>
      <p:sp>
        <p:nvSpPr>
          <p:cNvPr id="3" name="Content Placeholder 2">
            <a:extLst>
              <a:ext uri="{FF2B5EF4-FFF2-40B4-BE49-F238E27FC236}">
                <a16:creationId xmlns:a16="http://schemas.microsoft.com/office/drawing/2014/main" id="{BA743736-C3AB-F0DE-4E7E-FF95F6488B4F}"/>
              </a:ext>
            </a:extLst>
          </p:cNvPr>
          <p:cNvSpPr>
            <a:spLocks noGrp="1"/>
          </p:cNvSpPr>
          <p:nvPr>
            <p:ph sz="half" idx="1"/>
          </p:nvPr>
        </p:nvSpPr>
        <p:spPr>
          <a:xfrm>
            <a:off x="363501" y="1245812"/>
            <a:ext cx="6390213" cy="4742396"/>
          </a:xfrm>
        </p:spPr>
        <p:txBody>
          <a:bodyPr vert="horz" lIns="91440" tIns="45720" rIns="91440" bIns="45720" rtlCol="0" anchor="t">
            <a:normAutofit/>
          </a:bodyPr>
          <a:lstStyle/>
          <a:p>
            <a:pPr marL="0" indent="0">
              <a:buNone/>
            </a:pPr>
            <a:r>
              <a:rPr lang="en-US" sz="2400" b="1" dirty="0">
                <a:latin typeface="serif"/>
                <a:ea typeface="+mn-lt"/>
                <a:cs typeface="+mn-lt"/>
              </a:rPr>
              <a:t>Probability Prediction</a:t>
            </a:r>
            <a:endParaRPr lang="en-US" sz="2400" dirty="0">
              <a:latin typeface="serif"/>
            </a:endParaRPr>
          </a:p>
          <a:p>
            <a:r>
              <a:rPr lang="en-US" sz="2400">
                <a:latin typeface="serif"/>
              </a:rPr>
              <a:t>Model : Random Forest Classifier</a:t>
            </a:r>
          </a:p>
          <a:p>
            <a:r>
              <a:rPr lang="en-US" sz="2400">
                <a:latin typeface="serif"/>
              </a:rPr>
              <a:t>Performance metrics: Accuracy score and confusion matrix.</a:t>
            </a:r>
          </a:p>
          <a:p>
            <a:r>
              <a:rPr lang="en-US" sz="2400">
                <a:latin typeface="serif"/>
              </a:rPr>
              <a:t>Selecting the</a:t>
            </a:r>
            <a:r>
              <a:rPr lang="en-US" sz="2400">
                <a:solidFill>
                  <a:srgbClr val="FF0000"/>
                </a:solidFill>
                <a:latin typeface="serif"/>
              </a:rPr>
              <a:t> top 15</a:t>
            </a:r>
            <a:r>
              <a:rPr lang="en-US" sz="2400">
                <a:latin typeface="serif"/>
              </a:rPr>
              <a:t> important features and re-run the model. Performance metrics check.</a:t>
            </a:r>
          </a:p>
          <a:p>
            <a:r>
              <a:rPr lang="en-US" sz="2400">
                <a:latin typeface="serif"/>
              </a:rPr>
              <a:t>Assign probability and risk levels.</a:t>
            </a:r>
            <a:r>
              <a:rPr lang="en-US" sz="2400" dirty="0">
                <a:latin typeface="serif"/>
              </a:rPr>
              <a:t> </a:t>
            </a:r>
            <a:endParaRPr lang="en-US" sz="2400">
              <a:latin typeface="serif"/>
            </a:endParaRPr>
          </a:p>
          <a:p>
            <a:endParaRPr lang="en-US" sz="2400">
              <a:latin typeface="serif"/>
            </a:endParaRPr>
          </a:p>
        </p:txBody>
      </p:sp>
      <p:sp>
        <p:nvSpPr>
          <p:cNvPr id="6" name="TextBox 5">
            <a:extLst>
              <a:ext uri="{FF2B5EF4-FFF2-40B4-BE49-F238E27FC236}">
                <a16:creationId xmlns:a16="http://schemas.microsoft.com/office/drawing/2014/main" id="{1F9FDBAF-4737-D3BC-33F6-1AD85117686C}"/>
              </a:ext>
            </a:extLst>
          </p:cNvPr>
          <p:cNvSpPr txBox="1"/>
          <p:nvPr/>
        </p:nvSpPr>
        <p:spPr>
          <a:xfrm>
            <a:off x="6959309" y="1178090"/>
            <a:ext cx="5077991" cy="4616648"/>
          </a:xfrm>
          <a:prstGeom prst="rect">
            <a:avLst/>
          </a:prstGeom>
          <a:noFill/>
        </p:spPr>
        <p:txBody>
          <a:bodyPr wrap="square" lIns="91440" tIns="45720" rIns="91440" bIns="45720" rtlCol="0" anchor="t">
            <a:spAutoFit/>
          </a:bodyPr>
          <a:lstStyle/>
          <a:p>
            <a:r>
              <a:rPr lang="en-CA" sz="2000">
                <a:latin typeface="serif"/>
              </a:rPr>
              <a:t>The first performance metrics:</a:t>
            </a:r>
          </a:p>
          <a:p>
            <a:endParaRPr lang="en-CA"/>
          </a:p>
          <a:p>
            <a:endParaRPr lang="en-CA"/>
          </a:p>
          <a:p>
            <a:endParaRPr lang="en-CA"/>
          </a:p>
          <a:p>
            <a:endParaRPr lang="en-CA"/>
          </a:p>
          <a:p>
            <a:endParaRPr lang="en-CA"/>
          </a:p>
          <a:p>
            <a:endParaRPr lang="en-CA"/>
          </a:p>
          <a:p>
            <a:pPr algn="l"/>
            <a:r>
              <a:rPr lang="en-US" sz="2000" b="0" i="0">
                <a:solidFill>
                  <a:srgbClr val="1F2328"/>
                </a:solidFill>
                <a:effectLst/>
                <a:latin typeface="serif"/>
              </a:rPr>
              <a:t>After Hyperparameter tuning and Choosing top contributing features in model </a:t>
            </a:r>
            <a:r>
              <a:rPr lang="en-US" sz="2000">
                <a:solidFill>
                  <a:srgbClr val="1F2328"/>
                </a:solidFill>
                <a:latin typeface="serif"/>
              </a:rPr>
              <a:t>:</a:t>
            </a:r>
            <a:endParaRPr lang="en-US" sz="2000" b="0" i="0">
              <a:solidFill>
                <a:srgbClr val="1F2328"/>
              </a:solidFill>
              <a:effectLst/>
              <a:latin typeface="serif"/>
            </a:endParaRPr>
          </a:p>
          <a:p>
            <a:endParaRPr lang="en-US">
              <a:solidFill>
                <a:srgbClr val="1F2328"/>
              </a:solidFill>
              <a:latin typeface="-apple-system"/>
            </a:endParaRPr>
          </a:p>
          <a:p>
            <a:endParaRPr lang="en-US">
              <a:solidFill>
                <a:srgbClr val="1F2328"/>
              </a:solidFill>
              <a:latin typeface="-apple-system"/>
            </a:endParaRPr>
          </a:p>
          <a:p>
            <a:endParaRPr lang="en-US">
              <a:solidFill>
                <a:srgbClr val="1F2328"/>
              </a:solidFill>
              <a:latin typeface="-apple-system"/>
            </a:endParaRPr>
          </a:p>
          <a:p>
            <a:endParaRPr lang="en-US">
              <a:solidFill>
                <a:srgbClr val="1F2328"/>
              </a:solidFill>
              <a:latin typeface="-apple-system"/>
            </a:endParaRPr>
          </a:p>
          <a:p>
            <a:endParaRPr lang="en-US">
              <a:solidFill>
                <a:srgbClr val="1F2328"/>
              </a:solidFill>
              <a:latin typeface="-apple-system"/>
            </a:endParaRPr>
          </a:p>
          <a:p>
            <a:endParaRPr lang="en-US">
              <a:solidFill>
                <a:srgbClr val="1F2328"/>
              </a:solidFill>
              <a:latin typeface="-apple-system"/>
            </a:endParaRPr>
          </a:p>
          <a:p>
            <a:endParaRPr lang="en-US">
              <a:solidFill>
                <a:srgbClr val="1F2328"/>
              </a:solidFill>
              <a:latin typeface="-apple-system"/>
            </a:endParaRPr>
          </a:p>
        </p:txBody>
      </p:sp>
      <p:pic>
        <p:nvPicPr>
          <p:cNvPr id="7" name="Picture 6" descr="A close-up of a number&#10;&#10;Description automatically generated">
            <a:extLst>
              <a:ext uri="{FF2B5EF4-FFF2-40B4-BE49-F238E27FC236}">
                <a16:creationId xmlns:a16="http://schemas.microsoft.com/office/drawing/2014/main" id="{7553BC0D-69E7-4FE6-360C-763ADCAF074E}"/>
              </a:ext>
            </a:extLst>
          </p:cNvPr>
          <p:cNvPicPr>
            <a:picLocks noChangeAspect="1"/>
          </p:cNvPicPr>
          <p:nvPr/>
        </p:nvPicPr>
        <p:blipFill>
          <a:blip r:embed="rId2"/>
          <a:stretch>
            <a:fillRect/>
          </a:stretch>
        </p:blipFill>
        <p:spPr>
          <a:xfrm>
            <a:off x="7093997" y="1652444"/>
            <a:ext cx="2609375" cy="1209675"/>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B7FBE959-E132-5FDB-6A7C-C0C755B377F0}"/>
              </a:ext>
            </a:extLst>
          </p:cNvPr>
          <p:cNvPicPr>
            <a:picLocks noChangeAspect="1"/>
          </p:cNvPicPr>
          <p:nvPr/>
        </p:nvPicPr>
        <p:blipFill>
          <a:blip r:embed="rId3"/>
          <a:stretch>
            <a:fillRect/>
          </a:stretch>
        </p:blipFill>
        <p:spPr>
          <a:xfrm>
            <a:off x="7128453" y="3772524"/>
            <a:ext cx="2609375" cy="124284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1FE088D-C644-C212-51E4-B30940F84EBA}"/>
              </a:ext>
            </a:extLst>
          </p:cNvPr>
          <p:cNvPicPr>
            <a:picLocks noChangeAspect="1"/>
          </p:cNvPicPr>
          <p:nvPr/>
        </p:nvPicPr>
        <p:blipFill>
          <a:blip r:embed="rId4"/>
          <a:stretch>
            <a:fillRect/>
          </a:stretch>
        </p:blipFill>
        <p:spPr>
          <a:xfrm>
            <a:off x="719869" y="4620939"/>
            <a:ext cx="4168032" cy="1906677"/>
          </a:xfrm>
          <a:prstGeom prst="rect">
            <a:avLst/>
          </a:prstGeom>
        </p:spPr>
      </p:pic>
    </p:spTree>
    <p:extLst>
      <p:ext uri="{BB962C8B-B14F-4D97-AF65-F5344CB8AC3E}">
        <p14:creationId xmlns:p14="http://schemas.microsoft.com/office/powerpoint/2010/main" val="150277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BDE18-C989-38C6-462C-F267B76AA9FB}"/>
              </a:ext>
            </a:extLst>
          </p:cNvPr>
          <p:cNvSpPr>
            <a:spLocks noGrp="1"/>
          </p:cNvSpPr>
          <p:nvPr>
            <p:ph type="title"/>
          </p:nvPr>
        </p:nvSpPr>
        <p:spPr>
          <a:xfrm>
            <a:off x="463697" y="33909"/>
            <a:ext cx="10971372" cy="726976"/>
          </a:xfrm>
        </p:spPr>
        <p:txBody>
          <a:bodyPr>
            <a:normAutofit/>
          </a:bodyPr>
          <a:lstStyle/>
          <a:p>
            <a:r>
              <a:rPr lang="en-US" sz="3200" b="1" i="0" dirty="0">
                <a:effectLst/>
                <a:latin typeface="serif"/>
              </a:rPr>
              <a:t>Models and Integration with Front End</a:t>
            </a:r>
            <a:endParaRPr lang="en-CA" sz="3200" dirty="0">
              <a:latin typeface="serif"/>
            </a:endParaRPr>
          </a:p>
        </p:txBody>
      </p:sp>
      <p:sp>
        <p:nvSpPr>
          <p:cNvPr id="3" name="Content Placeholder 2">
            <a:extLst>
              <a:ext uri="{FF2B5EF4-FFF2-40B4-BE49-F238E27FC236}">
                <a16:creationId xmlns:a16="http://schemas.microsoft.com/office/drawing/2014/main" id="{4AF6F0E6-1C3D-E503-A193-76573CEB7E9E}"/>
              </a:ext>
            </a:extLst>
          </p:cNvPr>
          <p:cNvSpPr>
            <a:spLocks noGrp="1"/>
          </p:cNvSpPr>
          <p:nvPr>
            <p:ph sz="half" idx="1"/>
          </p:nvPr>
        </p:nvSpPr>
        <p:spPr>
          <a:xfrm>
            <a:off x="261764" y="1057584"/>
            <a:ext cx="5472608" cy="5798368"/>
          </a:xfrm>
        </p:spPr>
        <p:txBody>
          <a:bodyPr vert="horz" lIns="91440" tIns="45720" rIns="91440" bIns="45720" rtlCol="0" anchor="t">
            <a:normAutofit fontScale="92500"/>
          </a:bodyPr>
          <a:lstStyle/>
          <a:p>
            <a:pPr marL="0" indent="0">
              <a:buNone/>
            </a:pPr>
            <a:r>
              <a:rPr lang="en-CA" sz="2400" b="1" i="0" dirty="0">
                <a:solidFill>
                  <a:srgbClr val="1F2328"/>
                </a:solidFill>
                <a:effectLst/>
                <a:latin typeface="serif"/>
              </a:rPr>
              <a:t>Model Selection</a:t>
            </a:r>
          </a:p>
          <a:p>
            <a:r>
              <a:rPr lang="en-US" sz="2400" b="0" i="0" dirty="0">
                <a:solidFill>
                  <a:srgbClr val="1F2328"/>
                </a:solidFill>
                <a:effectLst/>
                <a:latin typeface="serif"/>
              </a:rPr>
              <a:t>Our data </a:t>
            </a:r>
            <a:r>
              <a:rPr lang="en-US" sz="2400" dirty="0">
                <a:solidFill>
                  <a:srgbClr val="1F2328"/>
                </a:solidFill>
                <a:latin typeface="serif"/>
              </a:rPr>
              <a:t>has</a:t>
            </a:r>
            <a:r>
              <a:rPr lang="en-US" sz="2400" b="0" i="0" dirty="0">
                <a:solidFill>
                  <a:srgbClr val="1F2328"/>
                </a:solidFill>
                <a:effectLst/>
                <a:latin typeface="serif"/>
              </a:rPr>
              <a:t> a </a:t>
            </a:r>
            <a:r>
              <a:rPr lang="en-US" sz="2400" dirty="0">
                <a:solidFill>
                  <a:srgbClr val="1F2328"/>
                </a:solidFill>
                <a:latin typeface="serif"/>
              </a:rPr>
              <a:t>high </a:t>
            </a:r>
            <a:r>
              <a:rPr lang="en-US" sz="2400" b="0" i="0" dirty="0">
                <a:solidFill>
                  <a:srgbClr val="1F2328"/>
                </a:solidFill>
                <a:effectLst/>
                <a:latin typeface="serif"/>
              </a:rPr>
              <a:t>level of skewness</a:t>
            </a:r>
            <a:r>
              <a:rPr lang="en-US" sz="2400" dirty="0">
                <a:solidFill>
                  <a:srgbClr val="1F2328"/>
                </a:solidFill>
                <a:latin typeface="serif"/>
              </a:rPr>
              <a:t>.</a:t>
            </a:r>
            <a:endParaRPr lang="en-US" sz="2400" b="0" i="0" dirty="0">
              <a:solidFill>
                <a:srgbClr val="1F2328"/>
              </a:solidFill>
              <a:effectLst/>
              <a:latin typeface="serif"/>
            </a:endParaRPr>
          </a:p>
          <a:p>
            <a:r>
              <a:rPr lang="en-US" sz="2400" b="0" i="0" dirty="0">
                <a:solidFill>
                  <a:srgbClr val="1F2328"/>
                </a:solidFill>
                <a:effectLst/>
                <a:latin typeface="serif"/>
              </a:rPr>
              <a:t>While trying</a:t>
            </a:r>
            <a:r>
              <a:rPr lang="en-US" sz="2400" dirty="0">
                <a:solidFill>
                  <a:srgbClr val="1F2328"/>
                </a:solidFill>
                <a:latin typeface="serif"/>
              </a:rPr>
              <a:t> to</a:t>
            </a:r>
            <a:r>
              <a:rPr lang="en-US" sz="2400" b="0" i="0" dirty="0">
                <a:solidFill>
                  <a:srgbClr val="1F2328"/>
                </a:solidFill>
                <a:effectLst/>
                <a:latin typeface="serif"/>
              </a:rPr>
              <a:t> choose a reasonable model, resampling and </a:t>
            </a:r>
            <a:r>
              <a:rPr lang="en-US" sz="2400" b="0" i="0" dirty="0" err="1">
                <a:solidFill>
                  <a:srgbClr val="1F2328"/>
                </a:solidFill>
                <a:effectLst/>
                <a:latin typeface="serif"/>
              </a:rPr>
              <a:t>ensembling</a:t>
            </a:r>
            <a:r>
              <a:rPr lang="en-US" sz="2400" b="0" i="0" dirty="0">
                <a:solidFill>
                  <a:srgbClr val="1F2328"/>
                </a:solidFill>
                <a:effectLst/>
                <a:latin typeface="serif"/>
              </a:rPr>
              <a:t> </a:t>
            </a:r>
            <a:r>
              <a:rPr lang="en-US" sz="2400" dirty="0">
                <a:solidFill>
                  <a:srgbClr val="1F2328"/>
                </a:solidFill>
                <a:latin typeface="serif"/>
              </a:rPr>
              <a:t>methods used:</a:t>
            </a:r>
            <a:endParaRPr lang="en-US" sz="2400" dirty="0">
              <a:latin typeface="serif"/>
            </a:endParaRPr>
          </a:p>
          <a:p>
            <a:pPr lvl="1">
              <a:buFont typeface="Courier New" pitchFamily="34" charset="0"/>
              <a:buChar char="o"/>
            </a:pPr>
            <a:r>
              <a:rPr lang="en-US" dirty="0">
                <a:solidFill>
                  <a:srgbClr val="1F2328"/>
                </a:solidFill>
                <a:latin typeface="serif"/>
              </a:rPr>
              <a:t>Random</a:t>
            </a:r>
            <a:r>
              <a:rPr lang="en-US" b="0" i="0" dirty="0">
                <a:solidFill>
                  <a:srgbClr val="1F2328"/>
                </a:solidFill>
                <a:effectLst/>
                <a:latin typeface="serif"/>
              </a:rPr>
              <a:t> Over </a:t>
            </a:r>
            <a:r>
              <a:rPr lang="en-US" dirty="0">
                <a:solidFill>
                  <a:srgbClr val="1F2328"/>
                </a:solidFill>
                <a:latin typeface="serif"/>
              </a:rPr>
              <a:t>Sampler(ROS)- Random forest Classifier</a:t>
            </a:r>
            <a:endParaRPr lang="en-US">
              <a:solidFill>
                <a:srgbClr val="404040"/>
              </a:solidFill>
              <a:latin typeface="serif"/>
            </a:endParaRPr>
          </a:p>
          <a:p>
            <a:pPr lvl="1">
              <a:buFont typeface="Courier New" pitchFamily="34" charset="0"/>
              <a:buChar char="o"/>
            </a:pPr>
            <a:r>
              <a:rPr lang="en-US" dirty="0">
                <a:solidFill>
                  <a:srgbClr val="1F2328"/>
                </a:solidFill>
                <a:latin typeface="serif"/>
                <a:ea typeface="+mn-lt"/>
                <a:cs typeface="+mn-lt"/>
              </a:rPr>
              <a:t>ROS- Balanced Bagging Classifier</a:t>
            </a:r>
            <a:endParaRPr lang="en-US" dirty="0">
              <a:solidFill>
                <a:srgbClr val="1F2328"/>
              </a:solidFill>
              <a:latin typeface="serif"/>
            </a:endParaRPr>
          </a:p>
          <a:p>
            <a:pPr lvl="1">
              <a:buFont typeface="Courier New" pitchFamily="34" charset="0"/>
              <a:buChar char="o"/>
            </a:pPr>
            <a:r>
              <a:rPr lang="en-US" b="0" i="0" dirty="0">
                <a:solidFill>
                  <a:srgbClr val="1F2328"/>
                </a:solidFill>
                <a:effectLst/>
                <a:latin typeface="serif"/>
              </a:rPr>
              <a:t>Synthetic Minority </a:t>
            </a:r>
            <a:r>
              <a:rPr lang="en-US" dirty="0">
                <a:solidFill>
                  <a:srgbClr val="1F2328"/>
                </a:solidFill>
                <a:latin typeface="serif"/>
              </a:rPr>
              <a:t>over-sampling</a:t>
            </a:r>
            <a:r>
              <a:rPr lang="en-US" b="0" i="0" dirty="0">
                <a:solidFill>
                  <a:srgbClr val="1F2328"/>
                </a:solidFill>
                <a:effectLst/>
                <a:latin typeface="serif"/>
              </a:rPr>
              <a:t> Technique (</a:t>
            </a:r>
            <a:r>
              <a:rPr lang="en-US" dirty="0">
                <a:solidFill>
                  <a:srgbClr val="1F2328"/>
                </a:solidFill>
                <a:latin typeface="serif"/>
              </a:rPr>
              <a:t>SMOTE</a:t>
            </a:r>
            <a:r>
              <a:rPr lang="en-US" b="0" i="0" dirty="0">
                <a:solidFill>
                  <a:srgbClr val="1F2328"/>
                </a:solidFill>
                <a:effectLst/>
                <a:latin typeface="serif"/>
              </a:rPr>
              <a:t>) </a:t>
            </a:r>
            <a:r>
              <a:rPr lang="en-US" dirty="0">
                <a:solidFill>
                  <a:srgbClr val="1F2328"/>
                </a:solidFill>
                <a:latin typeface="serif"/>
              </a:rPr>
              <a:t>- Gradient Boosting</a:t>
            </a:r>
          </a:p>
          <a:p>
            <a:pPr lvl="1">
              <a:buFont typeface="Courier New" pitchFamily="34" charset="0"/>
              <a:buChar char="o"/>
            </a:pPr>
            <a:r>
              <a:rPr lang="en-US" dirty="0">
                <a:solidFill>
                  <a:srgbClr val="1F2328"/>
                </a:solidFill>
                <a:latin typeface="serif"/>
              </a:rPr>
              <a:t>SMOTE - </a:t>
            </a:r>
            <a:r>
              <a:rPr lang="en-US" err="1">
                <a:solidFill>
                  <a:srgbClr val="1F2328"/>
                </a:solidFill>
                <a:latin typeface="serif"/>
              </a:rPr>
              <a:t>AdaBoosting</a:t>
            </a:r>
            <a:endParaRPr lang="en-US">
              <a:solidFill>
                <a:srgbClr val="1F2328"/>
              </a:solidFill>
              <a:latin typeface="serif"/>
            </a:endParaRPr>
          </a:p>
          <a:p>
            <a:pPr lvl="1">
              <a:buFont typeface="Courier New" pitchFamily="34" charset="0"/>
              <a:buChar char="o"/>
            </a:pPr>
            <a:endParaRPr lang="en-US" sz="2000" dirty="0">
              <a:solidFill>
                <a:srgbClr val="1F2328"/>
              </a:solidFill>
              <a:latin typeface="serif"/>
            </a:endParaRPr>
          </a:p>
          <a:p>
            <a:r>
              <a:rPr lang="en-US" sz="2400" b="0" i="0" dirty="0">
                <a:solidFill>
                  <a:srgbClr val="1F2328"/>
                </a:solidFill>
                <a:effectLst/>
                <a:latin typeface="serif"/>
              </a:rPr>
              <a:t>Models' predictions were made, and imbalanced classification reports were gathered.</a:t>
            </a:r>
            <a:endParaRPr lang="en-CA" sz="2400" dirty="0">
              <a:latin typeface="serif"/>
            </a:endParaRPr>
          </a:p>
        </p:txBody>
      </p:sp>
      <p:sp>
        <p:nvSpPr>
          <p:cNvPr id="4" name="Content Placeholder 3">
            <a:extLst>
              <a:ext uri="{FF2B5EF4-FFF2-40B4-BE49-F238E27FC236}">
                <a16:creationId xmlns:a16="http://schemas.microsoft.com/office/drawing/2014/main" id="{3E4D62F9-7DC8-97F2-4C21-C945B7694BD6}"/>
              </a:ext>
            </a:extLst>
          </p:cNvPr>
          <p:cNvSpPr>
            <a:spLocks noGrp="1"/>
          </p:cNvSpPr>
          <p:nvPr>
            <p:ph sz="half" idx="2"/>
          </p:nvPr>
        </p:nvSpPr>
        <p:spPr>
          <a:xfrm>
            <a:off x="5742986" y="1056269"/>
            <a:ext cx="6294314" cy="5613091"/>
          </a:xfrm>
        </p:spPr>
        <p:txBody>
          <a:bodyPr vert="horz" lIns="91440" tIns="45720" rIns="91440" bIns="45720" rtlCol="0" anchor="t">
            <a:normAutofit fontScale="92500"/>
          </a:bodyPr>
          <a:lstStyle/>
          <a:p>
            <a:pPr marL="0" indent="0">
              <a:buNone/>
            </a:pPr>
            <a:r>
              <a:rPr lang="en-US" sz="2000" b="0" i="0" dirty="0">
                <a:solidFill>
                  <a:srgbClr val="1F2328"/>
                </a:solidFill>
                <a:effectLst/>
                <a:latin typeface="serif"/>
              </a:rPr>
              <a:t>Based on the classification reports a concise heatmap is generated as below:</a:t>
            </a:r>
            <a:endParaRPr lang="en-US" sz="2000"/>
          </a:p>
        </p:txBody>
      </p:sp>
      <p:pic>
        <p:nvPicPr>
          <p:cNvPr id="5" name="Picture 4">
            <a:extLst>
              <a:ext uri="{FF2B5EF4-FFF2-40B4-BE49-F238E27FC236}">
                <a16:creationId xmlns:a16="http://schemas.microsoft.com/office/drawing/2014/main" id="{C95B3AD3-2FA5-5F10-029A-7AFAF139E137}"/>
              </a:ext>
            </a:extLst>
          </p:cNvPr>
          <p:cNvPicPr>
            <a:picLocks noChangeAspect="1"/>
          </p:cNvPicPr>
          <p:nvPr/>
        </p:nvPicPr>
        <p:blipFill>
          <a:blip r:embed="rId2"/>
          <a:stretch>
            <a:fillRect/>
          </a:stretch>
        </p:blipFill>
        <p:spPr>
          <a:xfrm>
            <a:off x="6220013" y="1717762"/>
            <a:ext cx="5540285" cy="4723141"/>
          </a:xfrm>
          <a:prstGeom prst="rect">
            <a:avLst/>
          </a:prstGeom>
        </p:spPr>
      </p:pic>
    </p:spTree>
    <p:extLst>
      <p:ext uri="{BB962C8B-B14F-4D97-AF65-F5344CB8AC3E}">
        <p14:creationId xmlns:p14="http://schemas.microsoft.com/office/powerpoint/2010/main" val="112105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A814F-E35F-DF49-4498-BB6D61702017}"/>
              </a:ext>
            </a:extLst>
          </p:cNvPr>
          <p:cNvSpPr>
            <a:spLocks noGrp="1"/>
          </p:cNvSpPr>
          <p:nvPr>
            <p:ph type="title"/>
          </p:nvPr>
        </p:nvSpPr>
        <p:spPr>
          <a:xfrm>
            <a:off x="394091" y="91134"/>
            <a:ext cx="10971372" cy="1066800"/>
          </a:xfrm>
        </p:spPr>
        <p:txBody>
          <a:bodyPr>
            <a:normAutofit/>
          </a:bodyPr>
          <a:lstStyle/>
          <a:p>
            <a:r>
              <a:rPr lang="en-US" sz="3200" b="1" dirty="0">
                <a:latin typeface="serif"/>
              </a:rPr>
              <a:t>Project Overview</a:t>
            </a:r>
          </a:p>
        </p:txBody>
      </p:sp>
      <p:sp>
        <p:nvSpPr>
          <p:cNvPr id="3" name="Content Placeholder 2">
            <a:extLst>
              <a:ext uri="{FF2B5EF4-FFF2-40B4-BE49-F238E27FC236}">
                <a16:creationId xmlns:a16="http://schemas.microsoft.com/office/drawing/2014/main" id="{DADA7C32-370B-D773-CC96-B5F872229079}"/>
              </a:ext>
            </a:extLst>
          </p:cNvPr>
          <p:cNvSpPr>
            <a:spLocks noGrp="1"/>
          </p:cNvSpPr>
          <p:nvPr>
            <p:ph idx="1"/>
          </p:nvPr>
        </p:nvSpPr>
        <p:spPr>
          <a:xfrm>
            <a:off x="639148" y="1512896"/>
            <a:ext cx="10312842" cy="4415005"/>
          </a:xfrm>
        </p:spPr>
        <p:txBody>
          <a:bodyPr vert="horz" lIns="91440" tIns="45720" rIns="91440" bIns="45720" rtlCol="0" anchor="t">
            <a:normAutofit/>
          </a:bodyPr>
          <a:lstStyle/>
          <a:p>
            <a:pPr algn="just"/>
            <a:r>
              <a:rPr lang="en-US" sz="2400" dirty="0">
                <a:latin typeface="serif"/>
                <a:cs typeface="Arial"/>
              </a:rPr>
              <a:t>Lots of folks find it hard to borrow money because they don't have enough or any credit history. Sadly, some dishonest lenders take advantage of these people.</a:t>
            </a:r>
          </a:p>
          <a:p>
            <a:pPr algn="just"/>
            <a:r>
              <a:rPr lang="en-US" sz="2400" dirty="0">
                <a:latin typeface="serif"/>
                <a:cs typeface="Arial"/>
              </a:rPr>
              <a:t>This project is aimed at building a highly accurate predictive model that can predict risk probability of default for loan applicants based on the dataset provided by the home credit and we went further to calculate amount of loan customer can get if one is at low risk of default. </a:t>
            </a:r>
          </a:p>
          <a:p>
            <a:pPr algn="just"/>
            <a:r>
              <a:rPr lang="en-US" sz="2400" dirty="0">
                <a:latin typeface="serif"/>
                <a:cs typeface="Arial"/>
              </a:rPr>
              <a:t>After analyzing the data, which met all the requirement to building this model was met, we divided the task into 4 main parts and distributed amongst group members.</a:t>
            </a:r>
          </a:p>
          <a:p>
            <a:pPr algn="just"/>
            <a:r>
              <a:rPr lang="en-US" sz="2400" dirty="0">
                <a:latin typeface="serif"/>
                <a:cs typeface="Arial"/>
              </a:rPr>
              <a:t>Data Source: </a:t>
            </a:r>
            <a:r>
              <a:rPr lang="en-US" sz="2400" dirty="0">
                <a:solidFill>
                  <a:srgbClr val="3C4043"/>
                </a:solidFill>
                <a:latin typeface="serif"/>
                <a:ea typeface="+mn-lt"/>
                <a:cs typeface="+mn-lt"/>
              </a:rPr>
              <a:t>https://kaggle.com/competitions/home-credit-default-risk</a:t>
            </a:r>
            <a:endParaRPr lang="en-US" sz="2400" dirty="0">
              <a:latin typeface="serif"/>
              <a:cs typeface="Arial"/>
            </a:endParaRPr>
          </a:p>
        </p:txBody>
      </p:sp>
    </p:spTree>
    <p:extLst>
      <p:ext uri="{BB962C8B-B14F-4D97-AF65-F5344CB8AC3E}">
        <p14:creationId xmlns:p14="http://schemas.microsoft.com/office/powerpoint/2010/main" val="352866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480C-3BC3-E0E9-37E2-97E22C480346}"/>
              </a:ext>
            </a:extLst>
          </p:cNvPr>
          <p:cNvSpPr>
            <a:spLocks noGrp="1"/>
          </p:cNvSpPr>
          <p:nvPr>
            <p:ph type="title"/>
          </p:nvPr>
        </p:nvSpPr>
        <p:spPr>
          <a:xfrm>
            <a:off x="337562" y="50674"/>
            <a:ext cx="10971372" cy="762200"/>
          </a:xfrm>
        </p:spPr>
        <p:txBody>
          <a:bodyPr anchor="b">
            <a:normAutofit/>
          </a:bodyPr>
          <a:lstStyle/>
          <a:p>
            <a:r>
              <a:rPr lang="en-CA" sz="3200" b="1" dirty="0">
                <a:latin typeface="serif"/>
              </a:rPr>
              <a:t>Final Model </a:t>
            </a:r>
            <a:endParaRPr lang="en-CA" b="1">
              <a:latin typeface="serif"/>
            </a:endParaRPr>
          </a:p>
        </p:txBody>
      </p:sp>
      <p:sp>
        <p:nvSpPr>
          <p:cNvPr id="13" name="Content Placeholder 2">
            <a:extLst>
              <a:ext uri="{FF2B5EF4-FFF2-40B4-BE49-F238E27FC236}">
                <a16:creationId xmlns:a16="http://schemas.microsoft.com/office/drawing/2014/main" id="{613DD731-878A-A0B3-75DC-EE0ED1F24192}"/>
              </a:ext>
            </a:extLst>
          </p:cNvPr>
          <p:cNvSpPr>
            <a:spLocks noGrp="1"/>
          </p:cNvSpPr>
          <p:nvPr>
            <p:ph sz="half" idx="1"/>
          </p:nvPr>
        </p:nvSpPr>
        <p:spPr>
          <a:xfrm>
            <a:off x="117748" y="836712"/>
            <a:ext cx="6552728" cy="5616624"/>
          </a:xfrm>
        </p:spPr>
        <p:txBody>
          <a:bodyPr vert="horz" lIns="91440" tIns="45720" rIns="91440" bIns="45720" rtlCol="0" anchor="t">
            <a:noAutofit/>
          </a:bodyPr>
          <a:lstStyle/>
          <a:p>
            <a:r>
              <a:rPr lang="en-US" sz="1600" dirty="0">
                <a:latin typeface="serif"/>
              </a:rPr>
              <a:t>Here's the breakdown of the confusion matrix:</a:t>
            </a:r>
          </a:p>
          <a:p>
            <a:pPr lvl="1"/>
            <a:r>
              <a:rPr lang="en-US" sz="1600" dirty="0">
                <a:latin typeface="serif"/>
              </a:rPr>
              <a:t>True Positives (TP): 2,336</a:t>
            </a:r>
          </a:p>
          <a:p>
            <a:pPr lvl="1"/>
            <a:r>
              <a:rPr lang="en-US" sz="1600" dirty="0">
                <a:latin typeface="serif"/>
              </a:rPr>
              <a:t>True Negatives (TN): 47,266</a:t>
            </a:r>
          </a:p>
          <a:p>
            <a:pPr lvl="1"/>
            <a:r>
              <a:rPr lang="en-US" sz="1600" dirty="0">
                <a:latin typeface="serif"/>
              </a:rPr>
              <a:t>False Positives (FP): 1,518</a:t>
            </a:r>
          </a:p>
          <a:p>
            <a:pPr lvl="1"/>
            <a:r>
              <a:rPr lang="en-US" sz="1600" dirty="0">
                <a:latin typeface="serif"/>
              </a:rPr>
              <a:t>False Negatives (FN): 0</a:t>
            </a:r>
          </a:p>
          <a:p>
            <a:pPr algn="just"/>
            <a:r>
              <a:rPr lang="en-US" sz="1600" dirty="0">
                <a:latin typeface="serif"/>
              </a:rPr>
              <a:t>Accuracy: Accuracy is the proportion of correctly classified instances out of the total number of instances. It is calculated as (TP + TN) / (TP + TN + FP + FN). In this case, the accuracy is 0.9703, or 97.03%, indicating that the model correctly classified 97.03% of the instances.</a:t>
            </a:r>
          </a:p>
          <a:p>
            <a:pPr algn="just"/>
            <a:r>
              <a:rPr lang="en-US" sz="1600" dirty="0">
                <a:latin typeface="serif"/>
              </a:rPr>
              <a:t>Class 0 (the negative class) has high precision, recall, and F1-score, indicating that the model performs well in identifying negative cases.</a:t>
            </a:r>
          </a:p>
          <a:p>
            <a:pPr algn="just"/>
            <a:r>
              <a:rPr lang="en-US" sz="1600" dirty="0">
                <a:latin typeface="serif"/>
              </a:rPr>
              <a:t>Class 1 (the positive class) has perfect precision but lower recall, resulting in a lower F1-score. This suggests that while the model identifies positive cases with high precision, it misses some positive cases.</a:t>
            </a:r>
          </a:p>
          <a:p>
            <a:pPr algn="just"/>
            <a:r>
              <a:rPr lang="en-US" sz="1600" dirty="0">
                <a:latin typeface="serif"/>
              </a:rPr>
              <a:t>The weighted average F1-score is 0.97, indicating strong overall performance across both classes.</a:t>
            </a:r>
          </a:p>
          <a:p>
            <a:pPr algn="just"/>
            <a:r>
              <a:rPr lang="en-US" sz="1600" dirty="0">
                <a:latin typeface="serif"/>
              </a:rPr>
              <a:t>The macro average F1-score is 0.87, indicating a slightly lower performance when considering class imbalance.</a:t>
            </a:r>
          </a:p>
        </p:txBody>
      </p:sp>
      <p:pic>
        <p:nvPicPr>
          <p:cNvPr id="6" name="Content Placeholder 5">
            <a:extLst>
              <a:ext uri="{FF2B5EF4-FFF2-40B4-BE49-F238E27FC236}">
                <a16:creationId xmlns:a16="http://schemas.microsoft.com/office/drawing/2014/main" id="{C36FF7A1-3E1B-74B6-39E5-6F11EEEBA497}"/>
              </a:ext>
            </a:extLst>
          </p:cNvPr>
          <p:cNvPicPr>
            <a:picLocks noChangeAspect="1"/>
          </p:cNvPicPr>
          <p:nvPr/>
        </p:nvPicPr>
        <p:blipFill>
          <a:blip r:embed="rId2"/>
          <a:stretch>
            <a:fillRect/>
          </a:stretch>
        </p:blipFill>
        <p:spPr>
          <a:xfrm>
            <a:off x="6886500" y="1628800"/>
            <a:ext cx="2756049" cy="1083575"/>
          </a:xfrm>
          <a:prstGeom prst="rect">
            <a:avLst/>
          </a:prstGeom>
        </p:spPr>
      </p:pic>
      <p:pic>
        <p:nvPicPr>
          <p:cNvPr id="8" name="Content Placeholder 7" descr="A screenshot of a computer screen&#10;&#10;Description automatically generated">
            <a:extLst>
              <a:ext uri="{FF2B5EF4-FFF2-40B4-BE49-F238E27FC236}">
                <a16:creationId xmlns:a16="http://schemas.microsoft.com/office/drawing/2014/main" id="{696B0697-ABE3-11FE-1850-981072E33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492" y="2996952"/>
            <a:ext cx="5029199" cy="1931589"/>
          </a:xfrm>
          <a:prstGeom prst="rect">
            <a:avLst/>
          </a:prstGeom>
        </p:spPr>
      </p:pic>
    </p:spTree>
    <p:extLst>
      <p:ext uri="{BB962C8B-B14F-4D97-AF65-F5344CB8AC3E}">
        <p14:creationId xmlns:p14="http://schemas.microsoft.com/office/powerpoint/2010/main" val="369860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765" y="1054571"/>
            <a:ext cx="11305255" cy="5398765"/>
          </a:xfrm>
        </p:spPr>
        <p:txBody>
          <a:bodyPr vert="horz" lIns="91440" tIns="45720" rIns="91440" bIns="45720" rtlCol="0" anchor="t">
            <a:normAutofit fontScale="92500" lnSpcReduction="20000"/>
          </a:bodyPr>
          <a:lstStyle/>
          <a:p>
            <a:pPr marL="0" indent="0">
              <a:buNone/>
            </a:pPr>
            <a:r>
              <a:rPr lang="en-US" sz="2600" b="1" dirty="0">
                <a:latin typeface="serif"/>
                <a:ea typeface="+mn-lt"/>
                <a:cs typeface="+mn-lt"/>
              </a:rPr>
              <a:t> Amount Prediction</a:t>
            </a:r>
            <a:endParaRPr lang="en-US" sz="2600" dirty="0">
              <a:latin typeface="serif"/>
            </a:endParaRPr>
          </a:p>
          <a:p>
            <a:pPr marL="342900" indent="-342900"/>
            <a:r>
              <a:rPr lang="en-US" sz="2400" dirty="0">
                <a:latin typeface="serif"/>
              </a:rPr>
              <a:t>The insight into the data shows some imbalances therefore the model selected for prediction should be able to improve model performance, handle imbalanced datasets, and reduce overfitting.</a:t>
            </a:r>
            <a:endParaRPr lang="en-US">
              <a:latin typeface="serif"/>
            </a:endParaRPr>
          </a:p>
          <a:p>
            <a:pPr marL="342900" indent="-342900"/>
            <a:r>
              <a:rPr lang="en-US" sz="2400" dirty="0">
                <a:latin typeface="serif"/>
              </a:rPr>
              <a:t>Upon further research, we found out that resampling and </a:t>
            </a:r>
            <a:r>
              <a:rPr lang="en-US" sz="2400" err="1">
                <a:latin typeface="serif"/>
              </a:rPr>
              <a:t>ensembling</a:t>
            </a:r>
            <a:r>
              <a:rPr lang="en-US" sz="2400" dirty="0">
                <a:latin typeface="serif"/>
              </a:rPr>
              <a:t> are two powerful techniques commonly used in machine learning to improve model performance, handle imbalanced datasets, and reduce overfitting. </a:t>
            </a:r>
          </a:p>
          <a:p>
            <a:pPr marL="342900" indent="-342900"/>
            <a:r>
              <a:rPr lang="en-US" sz="2400" dirty="0">
                <a:latin typeface="serif"/>
              </a:rPr>
              <a:t>Machine learning algorithms used: </a:t>
            </a:r>
          </a:p>
          <a:p>
            <a:pPr marL="767715" lvl="2" indent="0">
              <a:buNone/>
            </a:pPr>
            <a:r>
              <a:rPr lang="en-US" sz="2400" dirty="0">
                <a:latin typeface="serif"/>
              </a:rPr>
              <a:t>- Random Forest</a:t>
            </a:r>
          </a:p>
          <a:p>
            <a:pPr marL="767715" lvl="2" indent="0">
              <a:buNone/>
            </a:pPr>
            <a:r>
              <a:rPr lang="en-US" sz="2400" dirty="0">
                <a:latin typeface="serif"/>
              </a:rPr>
              <a:t>- XG Boost</a:t>
            </a:r>
            <a:endParaRPr lang="en-US" dirty="0"/>
          </a:p>
          <a:p>
            <a:pPr marL="767715" lvl="2" indent="0">
              <a:buNone/>
            </a:pPr>
            <a:r>
              <a:rPr lang="en-US" sz="2400" dirty="0">
                <a:latin typeface="serif"/>
              </a:rPr>
              <a:t>- Lasso Regression and</a:t>
            </a:r>
          </a:p>
          <a:p>
            <a:pPr marL="767715" lvl="2" indent="0">
              <a:buNone/>
            </a:pPr>
            <a:r>
              <a:rPr lang="en-US" sz="2400" dirty="0">
                <a:latin typeface="serif"/>
              </a:rPr>
              <a:t>- Neural Network Regression</a:t>
            </a:r>
          </a:p>
          <a:p>
            <a:pPr marL="767715" lvl="2" indent="0">
              <a:buNone/>
            </a:pPr>
            <a:r>
              <a:rPr lang="en-US" sz="2400" dirty="0">
                <a:ea typeface="+mn-lt"/>
                <a:cs typeface="+mn-lt"/>
              </a:rPr>
              <a:t>- AdaBoost</a:t>
            </a:r>
            <a:endParaRPr lang="en-US" dirty="0">
              <a:ea typeface="+mn-lt"/>
              <a:cs typeface="+mn-lt"/>
            </a:endParaRPr>
          </a:p>
          <a:p>
            <a:pPr marL="342900" indent="-342900"/>
            <a:r>
              <a:rPr lang="en-US" sz="2400" dirty="0">
                <a:latin typeface="serif"/>
              </a:rPr>
              <a:t>Model training and evaluation.</a:t>
            </a:r>
          </a:p>
          <a:p>
            <a:pPr marL="342900" indent="-342900"/>
            <a:r>
              <a:rPr lang="en-US" sz="2400" dirty="0">
                <a:latin typeface="serif"/>
              </a:rPr>
              <a:t>Performance metrics (accuracy, precision, recall, F1-score, etc.).</a:t>
            </a:r>
          </a:p>
        </p:txBody>
      </p:sp>
      <p:sp>
        <p:nvSpPr>
          <p:cNvPr id="4" name="Text Placeholder 3"/>
          <p:cNvSpPr>
            <a:spLocks noGrp="1"/>
          </p:cNvSpPr>
          <p:nvPr>
            <p:ph type="body" sz="half" idx="2"/>
          </p:nvPr>
        </p:nvSpPr>
        <p:spPr>
          <a:xfrm>
            <a:off x="293912" y="161065"/>
            <a:ext cx="10264996" cy="838294"/>
          </a:xfrm>
        </p:spPr>
        <p:txBody>
          <a:bodyPr vert="horz" lIns="91440" tIns="45720" rIns="91440" bIns="45720" rtlCol="0" anchor="t">
            <a:normAutofit/>
          </a:bodyPr>
          <a:lstStyle/>
          <a:p>
            <a:r>
              <a:rPr lang="en-US" sz="3200" b="1">
                <a:solidFill>
                  <a:schemeClr val="accent1"/>
                </a:solidFill>
                <a:latin typeface="serif"/>
              </a:rPr>
              <a:t>Machine Learning</a:t>
            </a:r>
            <a:r>
              <a:rPr lang="en-US" sz="3200" b="1" dirty="0">
                <a:solidFill>
                  <a:schemeClr val="accent1"/>
                </a:solidFill>
                <a:latin typeface="serif"/>
              </a:rPr>
              <a:t>:</a:t>
            </a:r>
            <a:endParaRPr lang="en-US" sz="3200">
              <a:solidFill>
                <a:schemeClr val="accent1"/>
              </a:solidFill>
              <a:latin typeface="serif"/>
            </a:endParaRPr>
          </a:p>
        </p:txBody>
      </p:sp>
      <p:pic>
        <p:nvPicPr>
          <p:cNvPr id="2" name="Picture 1" descr="A number and numbers on a white background&#10;&#10;Description automatically generated">
            <a:extLst>
              <a:ext uri="{FF2B5EF4-FFF2-40B4-BE49-F238E27FC236}">
                <a16:creationId xmlns:a16="http://schemas.microsoft.com/office/drawing/2014/main" id="{81D5B8F0-B295-3095-6EAB-5A7362F2F6C7}"/>
              </a:ext>
            </a:extLst>
          </p:cNvPr>
          <p:cNvPicPr>
            <a:picLocks noChangeAspect="1"/>
          </p:cNvPicPr>
          <p:nvPr/>
        </p:nvPicPr>
        <p:blipFill>
          <a:blip r:embed="rId2"/>
          <a:stretch>
            <a:fillRect/>
          </a:stretch>
        </p:blipFill>
        <p:spPr>
          <a:xfrm>
            <a:off x="5660493" y="3753409"/>
            <a:ext cx="4889207" cy="1114425"/>
          </a:xfrm>
          <a:prstGeom prst="rect">
            <a:avLst/>
          </a:prstGeom>
        </p:spPr>
      </p:pic>
    </p:spTree>
    <p:extLst>
      <p:ext uri="{BB962C8B-B14F-4D97-AF65-F5344CB8AC3E}">
        <p14:creationId xmlns:p14="http://schemas.microsoft.com/office/powerpoint/2010/main" val="93334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A02ED9-BB00-E9B2-B6F1-E0033D6C8839}"/>
              </a:ext>
            </a:extLst>
          </p:cNvPr>
          <p:cNvSpPr>
            <a:spLocks noGrp="1"/>
          </p:cNvSpPr>
          <p:nvPr>
            <p:ph type="title"/>
          </p:nvPr>
        </p:nvSpPr>
        <p:spPr>
          <a:xfrm>
            <a:off x="333078" y="176208"/>
            <a:ext cx="10971372" cy="798984"/>
          </a:xfrm>
        </p:spPr>
        <p:txBody>
          <a:bodyPr>
            <a:normAutofit/>
          </a:bodyPr>
          <a:lstStyle/>
          <a:p>
            <a:r>
              <a:rPr lang="en-US" sz="3200" b="1">
                <a:latin typeface="serif"/>
              </a:rPr>
              <a:t>Front End</a:t>
            </a:r>
          </a:p>
        </p:txBody>
      </p:sp>
      <p:pic>
        <p:nvPicPr>
          <p:cNvPr id="5" name="Content Placeholder 4">
            <a:extLst>
              <a:ext uri="{FF2B5EF4-FFF2-40B4-BE49-F238E27FC236}">
                <a16:creationId xmlns:a16="http://schemas.microsoft.com/office/drawing/2014/main" id="{714013B4-1B5F-D16E-F2CC-8407F5AF3385}"/>
              </a:ext>
            </a:extLst>
          </p:cNvPr>
          <p:cNvPicPr>
            <a:picLocks noGrp="1" noChangeAspect="1"/>
          </p:cNvPicPr>
          <p:nvPr>
            <p:ph idx="1"/>
          </p:nvPr>
        </p:nvPicPr>
        <p:blipFill rotWithShape="1">
          <a:blip r:embed="rId2"/>
          <a:srcRect t="14695" r="-1" b="27153"/>
          <a:stretch/>
        </p:blipFill>
        <p:spPr>
          <a:xfrm>
            <a:off x="160818" y="1383122"/>
            <a:ext cx="11953328" cy="5184576"/>
          </a:xfrm>
          <a:prstGeom prst="rect">
            <a:avLst/>
          </a:prstGeom>
          <a:noFill/>
        </p:spPr>
      </p:pic>
    </p:spTree>
    <p:extLst>
      <p:ext uri="{BB962C8B-B14F-4D97-AF65-F5344CB8AC3E}">
        <p14:creationId xmlns:p14="http://schemas.microsoft.com/office/powerpoint/2010/main" val="258395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ECF3CE-97F8-8D5D-B590-ED98B2E7A609}"/>
              </a:ext>
            </a:extLst>
          </p:cNvPr>
          <p:cNvSpPr>
            <a:spLocks noGrp="1"/>
          </p:cNvSpPr>
          <p:nvPr>
            <p:ph type="title"/>
          </p:nvPr>
        </p:nvSpPr>
        <p:spPr>
          <a:xfrm>
            <a:off x="549796" y="332656"/>
            <a:ext cx="10971372" cy="720080"/>
          </a:xfrm>
        </p:spPr>
        <p:txBody>
          <a:bodyPr>
            <a:normAutofit/>
          </a:bodyPr>
          <a:lstStyle/>
          <a:p>
            <a:r>
              <a:rPr lang="en-CA" sz="3200" b="1">
                <a:latin typeface="serif"/>
              </a:rPr>
              <a:t>Front End</a:t>
            </a:r>
          </a:p>
        </p:txBody>
      </p:sp>
      <p:sp>
        <p:nvSpPr>
          <p:cNvPr id="3" name="Content Placeholder 2">
            <a:extLst>
              <a:ext uri="{FF2B5EF4-FFF2-40B4-BE49-F238E27FC236}">
                <a16:creationId xmlns:a16="http://schemas.microsoft.com/office/drawing/2014/main" id="{0F7607D1-1FE6-84C3-DEDC-8812888230B9}"/>
              </a:ext>
            </a:extLst>
          </p:cNvPr>
          <p:cNvSpPr>
            <a:spLocks noGrp="1"/>
          </p:cNvSpPr>
          <p:nvPr>
            <p:ph idx="1"/>
          </p:nvPr>
        </p:nvSpPr>
        <p:spPr>
          <a:xfrm>
            <a:off x="333772" y="1340768"/>
            <a:ext cx="10287000" cy="5189226"/>
          </a:xfrm>
        </p:spPr>
        <p:txBody>
          <a:bodyPr vert="horz" lIns="91440" tIns="45720" rIns="91440" bIns="45720" rtlCol="0" anchor="t">
            <a:noAutofit/>
          </a:bodyPr>
          <a:lstStyle/>
          <a:p>
            <a:pPr marL="0" indent="0" algn="l">
              <a:buNone/>
            </a:pPr>
            <a:r>
              <a:rPr lang="en-US" sz="1400">
                <a:latin typeface="serif"/>
              </a:rPr>
              <a:t>Create Endpoints for Model Prediction:</a:t>
            </a:r>
          </a:p>
          <a:p>
            <a:pPr marL="800100" lvl="1" indent="-342900">
              <a:buFont typeface="Arial" panose="020B0604020202020204" pitchFamily="34" charset="0"/>
              <a:buChar char="•"/>
            </a:pPr>
            <a:r>
              <a:rPr lang="en-US" sz="1400">
                <a:latin typeface="serif"/>
              </a:rPr>
              <a:t>Defined endpoints or routes in our web application that corresponds to the functionalities of our machine learning model, that created a route to accept input data, preprocess it, and pass it to your model for prediction.</a:t>
            </a:r>
          </a:p>
          <a:p>
            <a:pPr marL="800100" lvl="1" indent="-342900" algn="l">
              <a:buFont typeface="Arial" panose="020B0604020202020204" pitchFamily="34" charset="0"/>
              <a:buChar char="•"/>
            </a:pPr>
            <a:r>
              <a:rPr lang="en-US" sz="1400">
                <a:latin typeface="serif"/>
              </a:rPr>
              <a:t>When the model predicts the outcome, return the result as an HTTP response to the client.</a:t>
            </a:r>
          </a:p>
          <a:p>
            <a:pPr marL="0" indent="0" algn="l">
              <a:buNone/>
            </a:pPr>
            <a:r>
              <a:rPr lang="en-US" sz="1400">
                <a:latin typeface="serif"/>
              </a:rPr>
              <a:t>Handle Model Integration:</a:t>
            </a:r>
          </a:p>
          <a:p>
            <a:pPr marL="800100" lvl="1" indent="-342900" algn="l">
              <a:buFont typeface="Arial" panose="020B0604020202020204" pitchFamily="34" charset="0"/>
              <a:buChar char="•"/>
            </a:pPr>
            <a:r>
              <a:rPr lang="en-US" sz="1400">
                <a:latin typeface="serif"/>
              </a:rPr>
              <a:t>Loaded the serialized model into memory when the web server starts up. This ensures that the model is readily available for prediction.</a:t>
            </a:r>
          </a:p>
          <a:p>
            <a:pPr marL="800100" lvl="1" indent="-342900" algn="l">
              <a:buFont typeface="Arial" panose="020B0604020202020204" pitchFamily="34" charset="0"/>
              <a:buChar char="•"/>
            </a:pPr>
            <a:r>
              <a:rPr lang="en-US" sz="1400">
                <a:latin typeface="serif"/>
              </a:rPr>
              <a:t>Integrate the loaded model with the appropriate endpoint handler in your web application.</a:t>
            </a:r>
          </a:p>
          <a:p>
            <a:pPr marL="800100" lvl="1" indent="-342900" algn="l">
              <a:buFont typeface="Arial" panose="020B0604020202020204" pitchFamily="34" charset="0"/>
              <a:buChar char="•"/>
            </a:pPr>
            <a:r>
              <a:rPr lang="en-US" sz="1400">
                <a:latin typeface="serif"/>
              </a:rPr>
              <a:t>When a request is received at the prediction endpoint, preprocess the input data as necessary and pass it to the model for prediction.</a:t>
            </a:r>
          </a:p>
          <a:p>
            <a:pPr marL="800100" lvl="1" indent="-342900" algn="l">
              <a:buFont typeface="Arial" panose="020B0604020202020204" pitchFamily="34" charset="0"/>
              <a:buChar char="•"/>
            </a:pPr>
            <a:r>
              <a:rPr lang="en-US" sz="1400">
                <a:latin typeface="serif"/>
              </a:rPr>
              <a:t>Return the prediction result to the client, either as JSON data or through a web page rendered with the result.</a:t>
            </a:r>
          </a:p>
          <a:p>
            <a:pPr marL="0" indent="0" algn="l">
              <a:buNone/>
            </a:pPr>
            <a:r>
              <a:rPr lang="en-US" sz="1400">
                <a:latin typeface="serif"/>
              </a:rPr>
              <a:t>Deployment:</a:t>
            </a:r>
          </a:p>
          <a:p>
            <a:pPr marL="800100" lvl="1" indent="-342900" algn="l">
              <a:buFont typeface="Arial" panose="020B0604020202020204" pitchFamily="34" charset="0"/>
              <a:buChar char="•"/>
            </a:pPr>
            <a:r>
              <a:rPr lang="en-US" sz="1400">
                <a:latin typeface="serif"/>
              </a:rPr>
              <a:t>Deployed our web application to a web server or cloud platform to make it accessible over the internet.</a:t>
            </a:r>
          </a:p>
          <a:p>
            <a:pPr marL="800100" lvl="1" indent="-342900" algn="l">
              <a:buFont typeface="Arial" panose="020B0604020202020204" pitchFamily="34" charset="0"/>
              <a:buChar char="•"/>
            </a:pPr>
            <a:r>
              <a:rPr lang="en-US" sz="1400">
                <a:latin typeface="serif"/>
              </a:rPr>
              <a:t>Ensured that the server environment has the necessary dependencies installed, including the machine learning libraries required to load and use the model.</a:t>
            </a:r>
          </a:p>
          <a:p>
            <a:pPr marL="0" indent="0" algn="l">
              <a:buNone/>
            </a:pPr>
            <a:r>
              <a:rPr lang="en-US" sz="1400">
                <a:latin typeface="serif"/>
              </a:rPr>
              <a:t>Testing and Monitoring:</a:t>
            </a:r>
          </a:p>
          <a:p>
            <a:pPr marL="800100" lvl="1" indent="-342900" algn="l">
              <a:buFont typeface="Arial" panose="020B0604020202020204" pitchFamily="34" charset="0"/>
              <a:buChar char="•"/>
            </a:pPr>
            <a:r>
              <a:rPr lang="en-US" sz="1400">
                <a:latin typeface="serif"/>
              </a:rPr>
              <a:t>Tested the integration thoroughly to ensure that the model behaves as expected in a web environment.</a:t>
            </a:r>
          </a:p>
          <a:p>
            <a:pPr marL="800100" lvl="1" indent="-342900" algn="l">
              <a:buFont typeface="Arial" panose="020B0604020202020204" pitchFamily="34" charset="0"/>
              <a:buChar char="•"/>
            </a:pPr>
            <a:r>
              <a:rPr lang="en-US" sz="1400">
                <a:latin typeface="serif"/>
              </a:rPr>
              <a:t>Monitored the performance of our web application and model in production to identify and address any issues that arise.</a:t>
            </a:r>
          </a:p>
        </p:txBody>
      </p:sp>
    </p:spTree>
    <p:extLst>
      <p:ext uri="{BB962C8B-B14F-4D97-AF65-F5344CB8AC3E}">
        <p14:creationId xmlns:p14="http://schemas.microsoft.com/office/powerpoint/2010/main" val="14154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7E6F-4CE4-9425-2D84-A24C26E8C1B1}"/>
              </a:ext>
            </a:extLst>
          </p:cNvPr>
          <p:cNvSpPr>
            <a:spLocks noGrp="1"/>
          </p:cNvSpPr>
          <p:nvPr>
            <p:ph type="title"/>
          </p:nvPr>
        </p:nvSpPr>
        <p:spPr>
          <a:xfrm>
            <a:off x="608014" y="685800"/>
            <a:ext cx="3962400" cy="1943901"/>
          </a:xfrm>
        </p:spPr>
        <p:txBody>
          <a:bodyPr/>
          <a:lstStyle/>
          <a:p>
            <a:r>
              <a:rPr lang="en-CA">
                <a:latin typeface="serif"/>
              </a:rPr>
              <a:t>Limitations and suggestions</a:t>
            </a:r>
          </a:p>
        </p:txBody>
      </p:sp>
      <p:sp>
        <p:nvSpPr>
          <p:cNvPr id="3" name="Picture Placeholder 2">
            <a:extLst>
              <a:ext uri="{FF2B5EF4-FFF2-40B4-BE49-F238E27FC236}">
                <a16:creationId xmlns:a16="http://schemas.microsoft.com/office/drawing/2014/main" id="{9C67C39C-3472-0486-CA6A-03F494CCFC23}"/>
              </a:ext>
            </a:extLst>
          </p:cNvPr>
          <p:cNvSpPr>
            <a:spLocks noGrp="1"/>
          </p:cNvSpPr>
          <p:nvPr>
            <p:ph type="pic" idx="1"/>
          </p:nvPr>
        </p:nvSpPr>
        <p:spPr/>
        <p:txBody>
          <a:bodyPr>
            <a:normAutofit/>
          </a:bodyPr>
          <a:lstStyle/>
          <a:p>
            <a:r>
              <a:rPr lang="en-CA">
                <a:latin typeface="serif"/>
              </a:rPr>
              <a:t>Limitations</a:t>
            </a:r>
          </a:p>
          <a:p>
            <a:pPr algn="just"/>
            <a:r>
              <a:rPr lang="en-US" sz="1700">
                <a:latin typeface="serif"/>
              </a:rPr>
              <a:t>-Extremely large dataset: Top 99,999 entries are selected to run the model with available resources.</a:t>
            </a:r>
          </a:p>
          <a:p>
            <a:pPr algn="just"/>
            <a:r>
              <a:rPr lang="en-US" sz="1700">
                <a:latin typeface="serif"/>
              </a:rPr>
              <a:t>-Imbalanced Classes: Imbalance in the distribution of classes can skew model performance and affect the accuracy of predictions, especially in classification tasks.</a:t>
            </a:r>
            <a:endParaRPr lang="en-US">
              <a:latin typeface="serif"/>
            </a:endParaRPr>
          </a:p>
          <a:p>
            <a:pPr algn="just"/>
            <a:r>
              <a:rPr lang="en-US" sz="1700">
                <a:latin typeface="serif"/>
              </a:rPr>
              <a:t>- Missing Values: Presence of missing data points can introduce bias and reduce the reliability of statistical analyses and predictive models if not handled properly.</a:t>
            </a:r>
          </a:p>
          <a:p>
            <a:pPr algn="just"/>
            <a:r>
              <a:rPr lang="en-US" sz="1700">
                <a:latin typeface="serif"/>
              </a:rPr>
              <a:t>- Limited Feature Representation: The dataset may lack certain important features or variables that could provide deeper insights into the phenomenon under study, limiting the scope of analysis and interpretation.</a:t>
            </a:r>
            <a:endParaRPr lang="en-CA" sz="1700">
              <a:latin typeface="serif"/>
            </a:endParaRPr>
          </a:p>
          <a:p>
            <a:endParaRPr lang="en-CA">
              <a:latin typeface="serif"/>
            </a:endParaRPr>
          </a:p>
        </p:txBody>
      </p:sp>
      <p:sp>
        <p:nvSpPr>
          <p:cNvPr id="4" name="Text Placeholder 3">
            <a:extLst>
              <a:ext uri="{FF2B5EF4-FFF2-40B4-BE49-F238E27FC236}">
                <a16:creationId xmlns:a16="http://schemas.microsoft.com/office/drawing/2014/main" id="{851C8453-EFDA-A83E-6375-1336C04719B4}"/>
              </a:ext>
            </a:extLst>
          </p:cNvPr>
          <p:cNvSpPr>
            <a:spLocks noGrp="1"/>
          </p:cNvSpPr>
          <p:nvPr>
            <p:ph type="body" sz="half" idx="2"/>
          </p:nvPr>
        </p:nvSpPr>
        <p:spPr/>
        <p:txBody>
          <a:bodyPr vert="horz" lIns="91440" tIns="45720" rIns="91440" bIns="45720" rtlCol="0" anchor="t">
            <a:normAutofit/>
          </a:bodyPr>
          <a:lstStyle/>
          <a:p>
            <a:r>
              <a:rPr lang="en-CA" sz="2800">
                <a:latin typeface="serif"/>
              </a:rPr>
              <a:t>Live Demo</a:t>
            </a:r>
          </a:p>
        </p:txBody>
      </p:sp>
    </p:spTree>
    <p:extLst>
      <p:ext uri="{BB962C8B-B14F-4D97-AF65-F5344CB8AC3E}">
        <p14:creationId xmlns:p14="http://schemas.microsoft.com/office/powerpoint/2010/main" val="24037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descr="An empty placeholder to add an image. Click on the placeholder and select the image that you wish to add"/>
          <p:cNvSpPr>
            <a:spLocks noGrp="1"/>
          </p:cNvSpPr>
          <p:nvPr>
            <p:ph type="pic" idx="1"/>
          </p:nvPr>
        </p:nvSpPr>
        <p:spPr>
          <a:xfrm>
            <a:off x="4728775" y="685800"/>
            <a:ext cx="6705600" cy="5486400"/>
          </a:xfrm>
        </p:spPr>
        <p:txBody>
          <a:bodyPr/>
          <a:lstStyle/>
          <a:p>
            <a:r>
              <a:rPr lang="en-CA" dirty="0"/>
              <a:t>Final Output</a:t>
            </a:r>
          </a:p>
          <a:p>
            <a:r>
              <a:rPr lang="en-CA" dirty="0"/>
              <a:t> The outcome of this project is summarized in the link below</a:t>
            </a:r>
          </a:p>
        </p:txBody>
      </p:sp>
      <p:sp>
        <p:nvSpPr>
          <p:cNvPr id="9" name="Text Placeholder 8"/>
          <p:cNvSpPr>
            <a:spLocks noGrp="1"/>
          </p:cNvSpPr>
          <p:nvPr>
            <p:ph type="body" sz="half" idx="2"/>
          </p:nvPr>
        </p:nvSpPr>
        <p:spPr/>
        <p:txBody>
          <a:bodyPr vert="horz" lIns="91440" tIns="45720" rIns="91440" bIns="45720" rtlCol="0" anchor="t">
            <a:normAutofit/>
          </a:bodyPr>
          <a:lstStyle/>
          <a:p>
            <a:r>
              <a:rPr lang="en-US" sz="4000" dirty="0"/>
              <a:t>Live Demo</a:t>
            </a:r>
          </a:p>
        </p:txBody>
      </p:sp>
      <p:sp>
        <p:nvSpPr>
          <p:cNvPr id="3" name="TextBox 2">
            <a:extLst>
              <a:ext uri="{FF2B5EF4-FFF2-40B4-BE49-F238E27FC236}">
                <a16:creationId xmlns:a16="http://schemas.microsoft.com/office/drawing/2014/main" id="{D5E102ED-298B-4CE1-F656-9337F1CE918A}"/>
              </a:ext>
            </a:extLst>
          </p:cNvPr>
          <p:cNvSpPr txBox="1"/>
          <p:nvPr/>
        </p:nvSpPr>
        <p:spPr>
          <a:xfrm>
            <a:off x="5446340" y="4221088"/>
            <a:ext cx="5184576" cy="646331"/>
          </a:xfrm>
          <a:prstGeom prst="rect">
            <a:avLst/>
          </a:prstGeom>
          <a:noFill/>
        </p:spPr>
        <p:txBody>
          <a:bodyPr wrap="square">
            <a:spAutoFit/>
          </a:bodyPr>
          <a:lstStyle/>
          <a:p>
            <a:r>
              <a:rPr lang="en-CA" dirty="0">
                <a:hlinkClick r:id="rId3"/>
              </a:rPr>
              <a:t>https://github.com/callmidrey/Project-4--Group-3/blob/main/templates/pre_evaluation.html</a:t>
            </a:r>
            <a:r>
              <a:rPr lang="en-CA" dirty="0"/>
              <a:t> </a:t>
            </a:r>
          </a:p>
        </p:txBody>
      </p:sp>
    </p:spTree>
    <p:extLst>
      <p:ext uri="{BB962C8B-B14F-4D97-AF65-F5344CB8AC3E}">
        <p14:creationId xmlns:p14="http://schemas.microsoft.com/office/powerpoint/2010/main" val="391459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3806971897"/>
              </p:ext>
            </p:extLst>
          </p:nvPr>
        </p:nvGraphicFramePr>
        <p:xfrm>
          <a:off x="29912" y="874570"/>
          <a:ext cx="11881320" cy="589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3771C040-60BB-AFB2-BEA0-C6BDE0701259}"/>
              </a:ext>
            </a:extLst>
          </p:cNvPr>
          <p:cNvSpPr txBox="1"/>
          <p:nvPr/>
        </p:nvSpPr>
        <p:spPr>
          <a:xfrm>
            <a:off x="412646" y="246500"/>
            <a:ext cx="8712968" cy="584775"/>
          </a:xfrm>
          <a:prstGeom prst="rect">
            <a:avLst/>
          </a:prstGeom>
          <a:noFill/>
        </p:spPr>
        <p:txBody>
          <a:bodyPr wrap="square" lIns="91440" tIns="45720" rIns="91440" bIns="45720" rtlCol="0" anchor="t">
            <a:spAutoFit/>
          </a:bodyPr>
          <a:lstStyle/>
          <a:p>
            <a:r>
              <a:rPr lang="en-CA" sz="3200" b="1" dirty="0">
                <a:solidFill>
                  <a:schemeClr val="accent1"/>
                </a:solidFill>
                <a:latin typeface="serif"/>
              </a:rPr>
              <a:t>Process Task Flow</a:t>
            </a:r>
            <a:endParaRPr lang="en-US" sz="3200" dirty="0">
              <a:solidFill>
                <a:schemeClr val="accent1"/>
              </a:solidFill>
              <a:latin typeface="serif"/>
            </a:endParaRPr>
          </a:p>
        </p:txBody>
      </p:sp>
    </p:spTree>
    <p:extLst>
      <p:ext uri="{BB962C8B-B14F-4D97-AF65-F5344CB8AC3E}">
        <p14:creationId xmlns:p14="http://schemas.microsoft.com/office/powerpoint/2010/main" val="348886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1909-C12B-7224-4F0B-D458D429B8C1}"/>
              </a:ext>
            </a:extLst>
          </p:cNvPr>
          <p:cNvSpPr>
            <a:spLocks noGrp="1"/>
          </p:cNvSpPr>
          <p:nvPr>
            <p:ph type="title"/>
          </p:nvPr>
        </p:nvSpPr>
        <p:spPr>
          <a:xfrm>
            <a:off x="693812" y="260648"/>
            <a:ext cx="10971372" cy="1066800"/>
          </a:xfrm>
        </p:spPr>
        <p:txBody>
          <a:bodyPr>
            <a:normAutofit/>
          </a:bodyPr>
          <a:lstStyle/>
          <a:p>
            <a:r>
              <a:rPr lang="en-US" sz="3200" b="1" dirty="0">
                <a:latin typeface="serif"/>
              </a:rPr>
              <a:t>Data Architecture</a:t>
            </a:r>
          </a:p>
        </p:txBody>
      </p:sp>
      <p:pic>
        <p:nvPicPr>
          <p:cNvPr id="5" name="Content Placeholder 4" descr="A diagram of a software development process&#10;&#10;Description automatically generated">
            <a:extLst>
              <a:ext uri="{FF2B5EF4-FFF2-40B4-BE49-F238E27FC236}">
                <a16:creationId xmlns:a16="http://schemas.microsoft.com/office/drawing/2014/main" id="{27143641-0A8B-061B-4E1F-8950F75E8E91}"/>
              </a:ext>
            </a:extLst>
          </p:cNvPr>
          <p:cNvPicPr>
            <a:picLocks noGrp="1" noChangeAspect="1"/>
          </p:cNvPicPr>
          <p:nvPr>
            <p:ph sz="half" idx="1"/>
          </p:nvPr>
        </p:nvPicPr>
        <p:blipFill>
          <a:blip r:embed="rId2"/>
          <a:stretch>
            <a:fillRect/>
          </a:stretch>
        </p:blipFill>
        <p:spPr>
          <a:xfrm>
            <a:off x="837828" y="1916832"/>
            <a:ext cx="9024284" cy="3973674"/>
          </a:xfrm>
        </p:spPr>
      </p:pic>
    </p:spTree>
    <p:extLst>
      <p:ext uri="{BB962C8B-B14F-4D97-AF65-F5344CB8AC3E}">
        <p14:creationId xmlns:p14="http://schemas.microsoft.com/office/powerpoint/2010/main" val="311132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6C84-6C79-E7BB-2136-5FDE70A617AF}"/>
              </a:ext>
            </a:extLst>
          </p:cNvPr>
          <p:cNvSpPr>
            <a:spLocks noGrp="1"/>
          </p:cNvSpPr>
          <p:nvPr>
            <p:ph type="title"/>
          </p:nvPr>
        </p:nvSpPr>
        <p:spPr>
          <a:xfrm>
            <a:off x="405780" y="260648"/>
            <a:ext cx="12025336" cy="648072"/>
          </a:xfrm>
        </p:spPr>
        <p:txBody>
          <a:bodyPr>
            <a:normAutofit/>
          </a:bodyPr>
          <a:lstStyle/>
          <a:p>
            <a:pPr lvl="0"/>
            <a:r>
              <a:rPr lang="en-US" sz="3200" b="1" i="0" dirty="0">
                <a:effectLst/>
                <a:latin typeface="serif"/>
              </a:rPr>
              <a:t>ETL (</a:t>
            </a:r>
            <a:r>
              <a:rPr lang="en-CA" sz="3200" b="1" dirty="0">
                <a:latin typeface="serif"/>
              </a:rPr>
              <a:t>Extract, Transform &amp; Load)</a:t>
            </a:r>
            <a:endParaRPr lang="en-US" sz="3200" b="1" dirty="0">
              <a:latin typeface="serif"/>
            </a:endParaRPr>
          </a:p>
        </p:txBody>
      </p:sp>
      <p:pic>
        <p:nvPicPr>
          <p:cNvPr id="6" name="Video 5" title="Binary data animation">
            <a:hlinkClick r:id="" action="ppaction://media"/>
            <a:extLst>
              <a:ext uri="{FF2B5EF4-FFF2-40B4-BE49-F238E27FC236}">
                <a16:creationId xmlns:a16="http://schemas.microsoft.com/office/drawing/2014/main" id="{B54985A5-E15A-6328-C7CE-BC68B647C7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748" y="1268760"/>
            <a:ext cx="12167393" cy="4855790"/>
          </a:xfrm>
          <a:prstGeom prst="rect">
            <a:avLst/>
          </a:prstGeom>
        </p:spPr>
      </p:pic>
    </p:spTree>
    <p:extLst>
      <p:ext uri="{BB962C8B-B14F-4D97-AF65-F5344CB8AC3E}">
        <p14:creationId xmlns:p14="http://schemas.microsoft.com/office/powerpoint/2010/main" val="28034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AC05-738B-9577-7E50-7063F57EF103}"/>
              </a:ext>
            </a:extLst>
          </p:cNvPr>
          <p:cNvSpPr>
            <a:spLocks noGrp="1"/>
          </p:cNvSpPr>
          <p:nvPr>
            <p:ph type="title"/>
          </p:nvPr>
        </p:nvSpPr>
        <p:spPr>
          <a:xfrm>
            <a:off x="277147" y="260648"/>
            <a:ext cx="11461635" cy="792088"/>
          </a:xfrm>
        </p:spPr>
        <p:txBody>
          <a:bodyPr>
            <a:normAutofit/>
          </a:bodyPr>
          <a:lstStyle/>
          <a:p>
            <a:pPr lvl="0"/>
            <a:r>
              <a:rPr lang="en-CA" sz="3200" b="1" dirty="0">
                <a:latin typeface="serif"/>
              </a:rPr>
              <a:t>Preparing and cleaning the data for analysis and modeling</a:t>
            </a:r>
            <a:endParaRPr lang="en-US" b="1"/>
          </a:p>
        </p:txBody>
      </p:sp>
      <p:sp>
        <p:nvSpPr>
          <p:cNvPr id="3" name="Content Placeholder 2">
            <a:extLst>
              <a:ext uri="{FF2B5EF4-FFF2-40B4-BE49-F238E27FC236}">
                <a16:creationId xmlns:a16="http://schemas.microsoft.com/office/drawing/2014/main" id="{972F54A4-0122-0A6F-6ABC-CFAB46DAA403}"/>
              </a:ext>
            </a:extLst>
          </p:cNvPr>
          <p:cNvSpPr>
            <a:spLocks noGrp="1"/>
          </p:cNvSpPr>
          <p:nvPr>
            <p:ph sz="half" idx="1"/>
          </p:nvPr>
        </p:nvSpPr>
        <p:spPr>
          <a:xfrm>
            <a:off x="260336" y="1052736"/>
            <a:ext cx="11319049" cy="5544616"/>
          </a:xfrm>
        </p:spPr>
        <p:txBody>
          <a:bodyPr vert="horz" lIns="91440" tIns="45720" rIns="91440" bIns="45720" rtlCol="0" anchor="t">
            <a:normAutofit fontScale="92500" lnSpcReduction="10000"/>
          </a:bodyPr>
          <a:lstStyle/>
          <a:p>
            <a:pPr marL="457200" indent="-457200"/>
            <a:r>
              <a:rPr lang="en-US" sz="2400" dirty="0">
                <a:latin typeface="serif"/>
              </a:rPr>
              <a:t>Data source and acquisition process.</a:t>
            </a:r>
          </a:p>
          <a:p>
            <a:pPr marL="457200" indent="-457200"/>
            <a:r>
              <a:rPr lang="en-US" sz="2400" dirty="0">
                <a:latin typeface="serif"/>
              </a:rPr>
              <a:t>Data is acquired from Kaggle.com provided by Home credit Group.</a:t>
            </a:r>
          </a:p>
          <a:p>
            <a:pPr lvl="1"/>
            <a:r>
              <a:rPr lang="en-US" dirty="0">
                <a:latin typeface="serif"/>
              </a:rPr>
              <a:t>Data contains files:</a:t>
            </a:r>
          </a:p>
          <a:p>
            <a:pPr lvl="1"/>
            <a:r>
              <a:rPr lang="en-US" dirty="0">
                <a:latin typeface="serif"/>
              </a:rPr>
              <a:t>application_{train/test}.csv</a:t>
            </a:r>
          </a:p>
          <a:p>
            <a:pPr lvl="1"/>
            <a:r>
              <a:rPr lang="en-US" dirty="0">
                <a:latin typeface="serif"/>
              </a:rPr>
              <a:t>bureau.csv</a:t>
            </a:r>
          </a:p>
          <a:p>
            <a:pPr lvl="1"/>
            <a:r>
              <a:rPr lang="en-US" dirty="0">
                <a:latin typeface="serif"/>
              </a:rPr>
              <a:t>bureau_balance.csv</a:t>
            </a:r>
          </a:p>
          <a:p>
            <a:pPr lvl="1"/>
            <a:r>
              <a:rPr lang="en-US" dirty="0">
                <a:latin typeface="serif"/>
              </a:rPr>
              <a:t>POS_CASH_balance.csv</a:t>
            </a:r>
          </a:p>
          <a:p>
            <a:pPr lvl="1"/>
            <a:r>
              <a:rPr lang="en-US" dirty="0">
                <a:latin typeface="serif"/>
              </a:rPr>
              <a:t>credit_card_balance.csv</a:t>
            </a:r>
          </a:p>
          <a:p>
            <a:pPr lvl="1"/>
            <a:r>
              <a:rPr lang="en-US" dirty="0">
                <a:latin typeface="serif"/>
              </a:rPr>
              <a:t>previous_application.csv</a:t>
            </a:r>
          </a:p>
          <a:p>
            <a:pPr lvl="1"/>
            <a:r>
              <a:rPr lang="en-US" dirty="0">
                <a:latin typeface="serif"/>
              </a:rPr>
              <a:t>installments_payments.csv</a:t>
            </a:r>
          </a:p>
          <a:p>
            <a:pPr lvl="1"/>
            <a:r>
              <a:rPr lang="en-US" dirty="0">
                <a:latin typeface="serif"/>
              </a:rPr>
              <a:t>HomeCredit_columns_description.csv</a:t>
            </a:r>
          </a:p>
          <a:p>
            <a:pPr marL="457200" indent="-457200"/>
            <a:r>
              <a:rPr lang="en-US" sz="2400" dirty="0">
                <a:latin typeface="serif"/>
              </a:rPr>
              <a:t>Description of the dataset: features, target variable</a:t>
            </a:r>
          </a:p>
          <a:p>
            <a:pPr lvl="1"/>
            <a:r>
              <a:rPr lang="en-US" dirty="0">
                <a:latin typeface="serif"/>
              </a:rPr>
              <a:t>Features: Age, Gender, Education Level, Marital Status, Income, Occupation, Number of Dependents, Credit Score, Home Ownership, Loan Purpose, Loan Amount, Loan Term, etc.</a:t>
            </a:r>
          </a:p>
          <a:p>
            <a:pPr lvl="1"/>
            <a:r>
              <a:rPr lang="en-US" dirty="0">
                <a:latin typeface="serif"/>
              </a:rPr>
              <a:t>Target Variable: Target</a:t>
            </a:r>
          </a:p>
          <a:p>
            <a:pPr marL="330200" lvl="1" indent="0">
              <a:buNone/>
            </a:pPr>
            <a:endParaRPr lang="en-US" dirty="0">
              <a:latin typeface="serif"/>
            </a:endParaRPr>
          </a:p>
          <a:p>
            <a:pPr marL="330200" lvl="1" indent="0">
              <a:buNone/>
            </a:pPr>
            <a:endParaRPr lang="en-US" dirty="0">
              <a:latin typeface="serif"/>
            </a:endParaRPr>
          </a:p>
          <a:p>
            <a:endParaRPr lang="en-CA" sz="2400" dirty="0">
              <a:latin typeface="serif"/>
            </a:endParaRPr>
          </a:p>
        </p:txBody>
      </p:sp>
    </p:spTree>
    <p:extLst>
      <p:ext uri="{BB962C8B-B14F-4D97-AF65-F5344CB8AC3E}">
        <p14:creationId xmlns:p14="http://schemas.microsoft.com/office/powerpoint/2010/main" val="284943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5604-B59F-2122-E035-60257A00B039}"/>
              </a:ext>
            </a:extLst>
          </p:cNvPr>
          <p:cNvSpPr>
            <a:spLocks noGrp="1"/>
          </p:cNvSpPr>
          <p:nvPr>
            <p:ph type="title"/>
          </p:nvPr>
        </p:nvSpPr>
        <p:spPr>
          <a:xfrm>
            <a:off x="783444" y="141629"/>
            <a:ext cx="10971372" cy="1066800"/>
          </a:xfrm>
        </p:spPr>
        <p:txBody>
          <a:bodyPr/>
          <a:lstStyle/>
          <a:p>
            <a:r>
              <a:rPr lang="en-CA" sz="3200" b="1" i="0" dirty="0">
                <a:effectLst/>
                <a:latin typeface="serif"/>
              </a:rPr>
              <a:t>Data </a:t>
            </a:r>
            <a:r>
              <a:rPr lang="en-CA" sz="3200" b="1" dirty="0">
                <a:latin typeface="serif"/>
              </a:rPr>
              <a:t>Preprocessing</a:t>
            </a:r>
            <a:r>
              <a:rPr lang="en-CA" sz="3200" b="1" i="0" dirty="0">
                <a:effectLst/>
                <a:latin typeface="serif"/>
              </a:rPr>
              <a:t>:</a:t>
            </a:r>
            <a:br>
              <a:rPr lang="en-CA" b="1" i="0" dirty="0">
                <a:effectLst/>
                <a:latin typeface="-apple-system"/>
              </a:rPr>
            </a:br>
            <a:endParaRPr lang="en-CA" dirty="0"/>
          </a:p>
        </p:txBody>
      </p:sp>
      <p:sp>
        <p:nvSpPr>
          <p:cNvPr id="3" name="Content Placeholder 2">
            <a:extLst>
              <a:ext uri="{FF2B5EF4-FFF2-40B4-BE49-F238E27FC236}">
                <a16:creationId xmlns:a16="http://schemas.microsoft.com/office/drawing/2014/main" id="{0A1FFDF5-0440-448D-9A97-9012BE4A382A}"/>
              </a:ext>
            </a:extLst>
          </p:cNvPr>
          <p:cNvSpPr>
            <a:spLocks noGrp="1"/>
          </p:cNvSpPr>
          <p:nvPr>
            <p:ph sz="half" idx="1"/>
          </p:nvPr>
        </p:nvSpPr>
        <p:spPr>
          <a:xfrm>
            <a:off x="261764" y="1412776"/>
            <a:ext cx="5029200" cy="4896544"/>
          </a:xfrm>
        </p:spPr>
        <p:txBody>
          <a:bodyPr vert="horz" lIns="91440" tIns="45720" rIns="91440" bIns="45720" rtlCol="0" anchor="t">
            <a:normAutofit/>
          </a:bodyPr>
          <a:lstStyle/>
          <a:p>
            <a:pPr marL="0" indent="0">
              <a:buNone/>
            </a:pPr>
            <a:r>
              <a:rPr lang="en-CA" sz="2400" b="1" i="0" dirty="0">
                <a:solidFill>
                  <a:srgbClr val="1F2328"/>
                </a:solidFill>
                <a:effectLst/>
                <a:latin typeface="serif"/>
              </a:rPr>
              <a:t>Handling missing values</a:t>
            </a:r>
          </a:p>
          <a:p>
            <a:pPr algn="just"/>
            <a:r>
              <a:rPr lang="en-US" sz="2400" b="0" i="0" dirty="0">
                <a:solidFill>
                  <a:srgbClr val="1F2328"/>
                </a:solidFill>
                <a:effectLst/>
                <a:latin typeface="serif"/>
              </a:rPr>
              <a:t>Data obtained from source has categorical data in refined form and minimal bad entries</a:t>
            </a:r>
          </a:p>
          <a:p>
            <a:pPr algn="just"/>
            <a:r>
              <a:rPr lang="en-US" sz="2400" b="0" i="0" dirty="0">
                <a:solidFill>
                  <a:srgbClr val="1F2328"/>
                </a:solidFill>
                <a:effectLst/>
                <a:latin typeface="serif"/>
              </a:rPr>
              <a:t>However Null values in were filled by putting 0 values in columns where 0 and 1 does not impact our model predictions.</a:t>
            </a:r>
          </a:p>
          <a:p>
            <a:pPr algn="just"/>
            <a:r>
              <a:rPr lang="en-US" sz="2400" dirty="0">
                <a:solidFill>
                  <a:srgbClr val="1F2328"/>
                </a:solidFill>
                <a:latin typeface="serif"/>
              </a:rPr>
              <a:t>The before and after of the handling of missing values is as illustrated on the image to the right </a:t>
            </a:r>
            <a:endParaRPr lang="en-US" sz="2400" b="0" i="0" dirty="0">
              <a:solidFill>
                <a:srgbClr val="1F2328"/>
              </a:solidFill>
              <a:effectLst/>
              <a:latin typeface="serif"/>
            </a:endParaRPr>
          </a:p>
          <a:p>
            <a:pPr>
              <a:buFont typeface="Wingdings" panose="05000000000000000000" pitchFamily="2" charset="2"/>
              <a:buChar char="v"/>
            </a:pPr>
            <a:endParaRPr lang="en-CA" b="1" i="0" dirty="0">
              <a:solidFill>
                <a:srgbClr val="1F2328"/>
              </a:solidFill>
              <a:effectLst/>
              <a:latin typeface="-apple-system"/>
            </a:endParaRPr>
          </a:p>
        </p:txBody>
      </p:sp>
      <p:pic>
        <p:nvPicPr>
          <p:cNvPr id="5" name="Content Placeholder 4">
            <a:extLst>
              <a:ext uri="{FF2B5EF4-FFF2-40B4-BE49-F238E27FC236}">
                <a16:creationId xmlns:a16="http://schemas.microsoft.com/office/drawing/2014/main" id="{5FBB0766-8ECF-CEF3-C445-DB7A0A5A9CAD}"/>
              </a:ext>
            </a:extLst>
          </p:cNvPr>
          <p:cNvPicPr>
            <a:picLocks noGrp="1" noChangeAspect="1"/>
          </p:cNvPicPr>
          <p:nvPr>
            <p:ph sz="half" idx="2"/>
          </p:nvPr>
        </p:nvPicPr>
        <p:blipFill>
          <a:blip r:embed="rId2"/>
          <a:stretch>
            <a:fillRect/>
          </a:stretch>
        </p:blipFill>
        <p:spPr>
          <a:xfrm>
            <a:off x="5662364" y="1417636"/>
            <a:ext cx="5826334" cy="4675660"/>
          </a:xfrm>
          <a:prstGeom prst="rect">
            <a:avLst/>
          </a:prstGeom>
        </p:spPr>
      </p:pic>
    </p:spTree>
    <p:extLst>
      <p:ext uri="{BB962C8B-B14F-4D97-AF65-F5344CB8AC3E}">
        <p14:creationId xmlns:p14="http://schemas.microsoft.com/office/powerpoint/2010/main" val="173090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064D8-9EAD-E687-87B4-22ADDA7FD3D9}"/>
              </a:ext>
            </a:extLst>
          </p:cNvPr>
          <p:cNvSpPr>
            <a:spLocks noGrp="1"/>
          </p:cNvSpPr>
          <p:nvPr>
            <p:ph type="title"/>
          </p:nvPr>
        </p:nvSpPr>
        <p:spPr>
          <a:xfrm>
            <a:off x="477788" y="-13758"/>
            <a:ext cx="10971372" cy="1066800"/>
          </a:xfrm>
        </p:spPr>
        <p:txBody>
          <a:bodyPr/>
          <a:lstStyle/>
          <a:p>
            <a:r>
              <a:rPr lang="en-CA" sz="3200" b="1" i="0" dirty="0">
                <a:effectLst/>
                <a:latin typeface="serif"/>
              </a:rPr>
              <a:t>Data </a:t>
            </a:r>
            <a:r>
              <a:rPr lang="en-CA" sz="3200" b="1" dirty="0">
                <a:latin typeface="serif"/>
              </a:rPr>
              <a:t>Preprocessing</a:t>
            </a:r>
            <a:r>
              <a:rPr lang="en-CA" sz="3200" b="1" i="0" dirty="0">
                <a:effectLst/>
                <a:latin typeface="serif"/>
              </a:rPr>
              <a:t> cont.</a:t>
            </a:r>
            <a:br>
              <a:rPr lang="en-CA" b="1" i="0" dirty="0">
                <a:effectLst/>
                <a:latin typeface="-apple-system"/>
              </a:rPr>
            </a:br>
            <a:endParaRPr lang="en-CA" dirty="0"/>
          </a:p>
        </p:txBody>
      </p:sp>
      <p:sp>
        <p:nvSpPr>
          <p:cNvPr id="3" name="Content Placeholder 2">
            <a:extLst>
              <a:ext uri="{FF2B5EF4-FFF2-40B4-BE49-F238E27FC236}">
                <a16:creationId xmlns:a16="http://schemas.microsoft.com/office/drawing/2014/main" id="{ED3336FD-1006-1744-07B8-74744F4A407B}"/>
              </a:ext>
            </a:extLst>
          </p:cNvPr>
          <p:cNvSpPr>
            <a:spLocks noGrp="1"/>
          </p:cNvSpPr>
          <p:nvPr>
            <p:ph sz="half" idx="1"/>
          </p:nvPr>
        </p:nvSpPr>
        <p:spPr>
          <a:xfrm>
            <a:off x="261764" y="1053042"/>
            <a:ext cx="4320480" cy="4910774"/>
          </a:xfrm>
        </p:spPr>
        <p:txBody>
          <a:bodyPr vert="horz" lIns="91440" tIns="45720" rIns="91440" bIns="45720" rtlCol="0" anchor="t">
            <a:normAutofit/>
          </a:bodyPr>
          <a:lstStyle/>
          <a:p>
            <a:pPr marL="0" indent="0">
              <a:buNone/>
            </a:pPr>
            <a:r>
              <a:rPr lang="en-CA" sz="2400" b="1" i="0" dirty="0">
                <a:solidFill>
                  <a:srgbClr val="1F2328"/>
                </a:solidFill>
                <a:effectLst/>
                <a:latin typeface="serif"/>
              </a:rPr>
              <a:t>Data cleaning and formatting</a:t>
            </a:r>
          </a:p>
          <a:p>
            <a:pPr algn="just"/>
            <a:r>
              <a:rPr lang="en-US" sz="2400" b="0" i="0" dirty="0">
                <a:solidFill>
                  <a:srgbClr val="1F2328"/>
                </a:solidFill>
                <a:effectLst/>
                <a:latin typeface="serif"/>
              </a:rPr>
              <a:t>After Initial cleaning and handling of missing values, CSV files are exported, a schema was created. The schema is illustrated as in the image on the right.</a:t>
            </a:r>
            <a:endParaRPr lang="en-CA" sz="2400" b="1" i="0">
              <a:solidFill>
                <a:srgbClr val="1F2328"/>
              </a:solidFill>
              <a:effectLst/>
              <a:latin typeface="serif"/>
            </a:endParaRPr>
          </a:p>
          <a:p>
            <a:pPr marL="0" indent="0">
              <a:buNone/>
            </a:pPr>
            <a:endParaRPr lang="en-CA" sz="2400" dirty="0">
              <a:latin typeface="serif"/>
            </a:endParaRPr>
          </a:p>
        </p:txBody>
      </p:sp>
      <p:pic>
        <p:nvPicPr>
          <p:cNvPr id="5" name="Content Placeholder 4">
            <a:extLst>
              <a:ext uri="{FF2B5EF4-FFF2-40B4-BE49-F238E27FC236}">
                <a16:creationId xmlns:a16="http://schemas.microsoft.com/office/drawing/2014/main" id="{FC5DE8E3-300C-9561-EA0E-8EB8FF96DBE4}"/>
              </a:ext>
            </a:extLst>
          </p:cNvPr>
          <p:cNvPicPr>
            <a:picLocks noGrp="1" noChangeAspect="1"/>
          </p:cNvPicPr>
          <p:nvPr>
            <p:ph sz="half" idx="2"/>
          </p:nvPr>
        </p:nvPicPr>
        <p:blipFill>
          <a:blip r:embed="rId2"/>
          <a:stretch>
            <a:fillRect/>
          </a:stretch>
        </p:blipFill>
        <p:spPr>
          <a:xfrm>
            <a:off x="5014292" y="548681"/>
            <a:ext cx="6912769" cy="6247618"/>
          </a:xfrm>
          <a:prstGeom prst="rect">
            <a:avLst/>
          </a:prstGeom>
        </p:spPr>
      </p:pic>
    </p:spTree>
    <p:extLst>
      <p:ext uri="{BB962C8B-B14F-4D97-AF65-F5344CB8AC3E}">
        <p14:creationId xmlns:p14="http://schemas.microsoft.com/office/powerpoint/2010/main" val="200004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EC36-DB3E-0BD0-78EC-7D0ED490AFCA}"/>
              </a:ext>
            </a:extLst>
          </p:cNvPr>
          <p:cNvSpPr>
            <a:spLocks noGrp="1"/>
          </p:cNvSpPr>
          <p:nvPr>
            <p:ph type="title"/>
          </p:nvPr>
        </p:nvSpPr>
        <p:spPr>
          <a:xfrm>
            <a:off x="151525" y="188640"/>
            <a:ext cx="10971372" cy="792088"/>
          </a:xfrm>
        </p:spPr>
        <p:txBody>
          <a:bodyPr>
            <a:normAutofit/>
          </a:bodyPr>
          <a:lstStyle/>
          <a:p>
            <a:r>
              <a:rPr lang="en-CA" sz="3200" b="1" i="0" dirty="0">
                <a:effectLst/>
                <a:latin typeface="serif"/>
              </a:rPr>
              <a:t>Data </a:t>
            </a:r>
            <a:r>
              <a:rPr lang="en-CA" sz="3200" b="1" dirty="0">
                <a:latin typeface="serif"/>
              </a:rPr>
              <a:t>Preprocessing</a:t>
            </a:r>
            <a:r>
              <a:rPr lang="en-CA" sz="3200" b="1" i="0" dirty="0">
                <a:effectLst/>
                <a:latin typeface="serif"/>
              </a:rPr>
              <a:t> cont.</a:t>
            </a:r>
            <a:endParaRPr lang="en-CA" sz="3200" dirty="0">
              <a:latin typeface="serif"/>
            </a:endParaRPr>
          </a:p>
        </p:txBody>
      </p:sp>
      <p:sp>
        <p:nvSpPr>
          <p:cNvPr id="3" name="Content Placeholder 2">
            <a:extLst>
              <a:ext uri="{FF2B5EF4-FFF2-40B4-BE49-F238E27FC236}">
                <a16:creationId xmlns:a16="http://schemas.microsoft.com/office/drawing/2014/main" id="{9FC44CE8-9422-124F-9F0E-E16002298162}"/>
              </a:ext>
            </a:extLst>
          </p:cNvPr>
          <p:cNvSpPr>
            <a:spLocks noGrp="1"/>
          </p:cNvSpPr>
          <p:nvPr>
            <p:ph sz="half" idx="1"/>
          </p:nvPr>
        </p:nvSpPr>
        <p:spPr>
          <a:xfrm>
            <a:off x="151524" y="1196751"/>
            <a:ext cx="5366823" cy="5184575"/>
          </a:xfrm>
        </p:spPr>
        <p:txBody>
          <a:bodyPr vert="horz" lIns="91440" tIns="45720" rIns="91440" bIns="45720" rtlCol="0" anchor="t">
            <a:normAutofit fontScale="92500"/>
          </a:bodyPr>
          <a:lstStyle/>
          <a:p>
            <a:pPr marL="0" indent="0">
              <a:buNone/>
            </a:pPr>
            <a:r>
              <a:rPr lang="en-CA" sz="2400" b="1" i="0" dirty="0">
                <a:solidFill>
                  <a:srgbClr val="1F2328"/>
                </a:solidFill>
                <a:effectLst/>
                <a:latin typeface="serif"/>
              </a:rPr>
              <a:t>Connect to Sources(APIs):</a:t>
            </a:r>
          </a:p>
          <a:p>
            <a:pPr marL="0" indent="0">
              <a:buNone/>
            </a:pPr>
            <a:r>
              <a:rPr lang="en-CA" sz="2400" b="0" i="0" dirty="0">
                <a:solidFill>
                  <a:srgbClr val="1F2328"/>
                </a:solidFill>
                <a:effectLst/>
                <a:latin typeface="serif"/>
              </a:rPr>
              <a:t>APIs were created using Database queries, Final schema file is used to create tables in </a:t>
            </a:r>
            <a:r>
              <a:rPr lang="en-CA" sz="2400" b="0" i="0" err="1">
                <a:solidFill>
                  <a:srgbClr val="1F2328"/>
                </a:solidFill>
                <a:effectLst/>
                <a:latin typeface="serif"/>
              </a:rPr>
              <a:t>Postgresql</a:t>
            </a:r>
            <a:r>
              <a:rPr lang="en-CA" sz="2400" b="0" i="0" dirty="0">
                <a:solidFill>
                  <a:srgbClr val="1F2328"/>
                </a:solidFill>
                <a:effectLst/>
                <a:latin typeface="serif"/>
              </a:rPr>
              <a:t>. Tables are populated with data by using </a:t>
            </a:r>
            <a:r>
              <a:rPr lang="en-CA" sz="2400" b="0" i="0" err="1">
                <a:solidFill>
                  <a:srgbClr val="1F2328"/>
                </a:solidFill>
                <a:effectLst/>
                <a:latin typeface="serif"/>
              </a:rPr>
              <a:t>postgresqlpop.ipynb</a:t>
            </a:r>
            <a:r>
              <a:rPr lang="en-CA" sz="2400" b="0" i="0" dirty="0">
                <a:solidFill>
                  <a:srgbClr val="1F2328"/>
                </a:solidFill>
                <a:effectLst/>
                <a:latin typeface="serif"/>
              </a:rPr>
              <a:t> file which have functions to insert data in the database from CSV files.</a:t>
            </a:r>
            <a:br>
              <a:rPr lang="en-CA" sz="2400" dirty="0">
                <a:latin typeface="serif"/>
              </a:rPr>
            </a:br>
            <a:r>
              <a:rPr lang="en-CA" sz="2400" b="0" i="0" dirty="0">
                <a:solidFill>
                  <a:srgbClr val="1F2328"/>
                </a:solidFill>
                <a:effectLst/>
                <a:latin typeface="serif"/>
              </a:rPr>
              <a:t>The app.py file has query setup to obtain data from </a:t>
            </a:r>
            <a:r>
              <a:rPr lang="en-CA" sz="2400" b="0" i="0" err="1">
                <a:solidFill>
                  <a:srgbClr val="1F2328"/>
                </a:solidFill>
                <a:effectLst/>
                <a:latin typeface="serif"/>
              </a:rPr>
              <a:t>Postgresql</a:t>
            </a:r>
            <a:r>
              <a:rPr lang="en-CA" sz="2400" b="0" i="0" dirty="0">
                <a:solidFill>
                  <a:srgbClr val="1F2328"/>
                </a:solidFill>
                <a:effectLst/>
                <a:latin typeface="serif"/>
              </a:rPr>
              <a:t> via APIs</a:t>
            </a:r>
            <a:endParaRPr lang="en-CA" sz="2400">
              <a:latin typeface="serif"/>
            </a:endParaRPr>
          </a:p>
        </p:txBody>
      </p:sp>
      <p:sp>
        <p:nvSpPr>
          <p:cNvPr id="4" name="Content Placeholder 3">
            <a:extLst>
              <a:ext uri="{FF2B5EF4-FFF2-40B4-BE49-F238E27FC236}">
                <a16:creationId xmlns:a16="http://schemas.microsoft.com/office/drawing/2014/main" id="{801D4953-7E18-C969-F7C6-6944861D832B}"/>
              </a:ext>
            </a:extLst>
          </p:cNvPr>
          <p:cNvSpPr>
            <a:spLocks noGrp="1"/>
          </p:cNvSpPr>
          <p:nvPr>
            <p:ph sz="half" idx="2"/>
          </p:nvPr>
        </p:nvSpPr>
        <p:spPr>
          <a:xfrm>
            <a:off x="5662364" y="1212184"/>
            <a:ext cx="6346927" cy="5169143"/>
          </a:xfrm>
          <a:solidFill>
            <a:schemeClr val="bg2">
              <a:lumMod val="40000"/>
              <a:lumOff val="60000"/>
            </a:schemeClr>
          </a:solidFill>
        </p:spPr>
        <p:txBody>
          <a:bodyPr>
            <a:normAutofit fontScale="92500"/>
          </a:bodyPr>
          <a:lstStyle/>
          <a:p>
            <a:r>
              <a:rPr lang="en-US" dirty="0"/>
              <a:t>Below is list of APIs:</a:t>
            </a:r>
          </a:p>
          <a:p>
            <a:pPr marL="0" indent="0">
              <a:buNone/>
            </a:pPr>
            <a:r>
              <a:rPr lang="en-US" sz="2100" dirty="0"/>
              <a:t>"Bureau" : </a:t>
            </a:r>
            <a:r>
              <a:rPr lang="en-US" sz="2100" u="sng" dirty="0">
                <a:solidFill>
                  <a:schemeClr val="bg2">
                    <a:lumMod val="75000"/>
                  </a:schemeClr>
                </a:solidFill>
              </a:rPr>
              <a:t>'http://127.0.0.1:5000/bureau'</a:t>
            </a:r>
          </a:p>
          <a:p>
            <a:pPr marL="0" indent="0">
              <a:buNone/>
            </a:pPr>
            <a:r>
              <a:rPr lang="en-US" sz="2100" dirty="0"/>
              <a:t>"</a:t>
            </a:r>
            <a:r>
              <a:rPr lang="en-US" sz="2100" dirty="0" err="1"/>
              <a:t>Bureau_balance</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bureau_balance</a:t>
            </a:r>
            <a:r>
              <a:rPr lang="en-US" sz="2100" u="sng" dirty="0">
                <a:solidFill>
                  <a:schemeClr val="bg2">
                    <a:lumMod val="75000"/>
                  </a:schemeClr>
                </a:solidFill>
              </a:rPr>
              <a:t>'</a:t>
            </a:r>
          </a:p>
          <a:p>
            <a:pPr marL="0" indent="0">
              <a:buNone/>
            </a:pPr>
            <a:r>
              <a:rPr lang="en-US" sz="2100" dirty="0"/>
              <a:t>"</a:t>
            </a:r>
            <a:r>
              <a:rPr lang="en-US" sz="2100" dirty="0" err="1"/>
              <a:t>Credit_card_balance</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credit_card_balance</a:t>
            </a:r>
            <a:r>
              <a:rPr lang="en-US" sz="2100" u="sng" dirty="0">
                <a:solidFill>
                  <a:schemeClr val="bg2">
                    <a:lumMod val="75000"/>
                  </a:schemeClr>
                </a:solidFill>
              </a:rPr>
              <a:t>'</a:t>
            </a:r>
          </a:p>
          <a:p>
            <a:pPr marL="0" indent="0">
              <a:buNone/>
            </a:pPr>
            <a:r>
              <a:rPr lang="en-US" sz="2100" dirty="0"/>
              <a:t>"</a:t>
            </a:r>
            <a:r>
              <a:rPr lang="en-US" sz="2100" dirty="0" err="1"/>
              <a:t>Installments_payments</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installments_payments</a:t>
            </a:r>
            <a:r>
              <a:rPr lang="en-US" sz="2100" u="sng" dirty="0">
                <a:solidFill>
                  <a:schemeClr val="bg2">
                    <a:lumMod val="75000"/>
                  </a:schemeClr>
                </a:solidFill>
              </a:rPr>
              <a:t>'</a:t>
            </a:r>
          </a:p>
          <a:p>
            <a:pPr marL="0" indent="0">
              <a:buNone/>
            </a:pPr>
            <a:r>
              <a:rPr lang="en-US" sz="2100" dirty="0"/>
              <a:t>"</a:t>
            </a:r>
            <a:r>
              <a:rPr lang="en-US" sz="2100" dirty="0" err="1"/>
              <a:t>POS_CASH_balance</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pOS_CASH_balance</a:t>
            </a:r>
            <a:r>
              <a:rPr lang="en-US" sz="2100" u="sng" dirty="0">
                <a:solidFill>
                  <a:schemeClr val="bg2">
                    <a:lumMod val="75000"/>
                  </a:schemeClr>
                </a:solidFill>
              </a:rPr>
              <a:t>'</a:t>
            </a:r>
          </a:p>
          <a:p>
            <a:pPr marL="0" indent="0">
              <a:buNone/>
            </a:pPr>
            <a:r>
              <a:rPr lang="en-US" sz="2100" dirty="0"/>
              <a:t>"</a:t>
            </a:r>
            <a:r>
              <a:rPr lang="en-US" sz="2100" dirty="0" err="1"/>
              <a:t>Previous_application</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previous_application</a:t>
            </a:r>
            <a:r>
              <a:rPr lang="en-US" sz="2100" u="sng" dirty="0">
                <a:solidFill>
                  <a:schemeClr val="bg2">
                    <a:lumMod val="75000"/>
                  </a:schemeClr>
                </a:solidFill>
              </a:rPr>
              <a:t>'</a:t>
            </a:r>
          </a:p>
          <a:p>
            <a:pPr marL="0" indent="0">
              <a:buNone/>
            </a:pPr>
            <a:r>
              <a:rPr lang="en-US" sz="2100" dirty="0"/>
              <a:t>"</a:t>
            </a:r>
            <a:r>
              <a:rPr lang="en-US" sz="2100" dirty="0" err="1"/>
              <a:t>Application_train</a:t>
            </a:r>
            <a:r>
              <a:rPr lang="en-US" sz="2100" dirty="0"/>
              <a:t>" : </a:t>
            </a:r>
            <a:r>
              <a:rPr lang="en-US" sz="2100" u="sng" dirty="0">
                <a:solidFill>
                  <a:schemeClr val="bg2">
                    <a:lumMod val="75000"/>
                  </a:schemeClr>
                </a:solidFill>
              </a:rPr>
              <a:t>'http://127.0.0.1:5000/</a:t>
            </a:r>
            <a:r>
              <a:rPr lang="en-US" sz="2100" u="sng" dirty="0" err="1">
                <a:solidFill>
                  <a:schemeClr val="bg2">
                    <a:lumMod val="75000"/>
                  </a:schemeClr>
                </a:solidFill>
              </a:rPr>
              <a:t>application_train</a:t>
            </a:r>
            <a:r>
              <a:rPr lang="en-US" sz="2100" u="sng" dirty="0">
                <a:solidFill>
                  <a:schemeClr val="bg2">
                    <a:lumMod val="75000"/>
                  </a:schemeClr>
                </a:solidFill>
              </a:rPr>
              <a:t>'</a:t>
            </a:r>
            <a:endParaRPr lang="en-CA" sz="2100" u="sng" dirty="0">
              <a:solidFill>
                <a:schemeClr val="bg2">
                  <a:lumMod val="75000"/>
                </a:schemeClr>
              </a:solidFill>
            </a:endParaRPr>
          </a:p>
        </p:txBody>
      </p:sp>
    </p:spTree>
    <p:extLst>
      <p:ext uri="{BB962C8B-B14F-4D97-AF65-F5344CB8AC3E}">
        <p14:creationId xmlns:p14="http://schemas.microsoft.com/office/powerpoint/2010/main" val="407338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rketing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Business marketing glass cube presentation (widescreen).potx" id="{454792B9-F7C6-4CDD-89A0-89451A081408}" vid="{E847D748-0CA0-4BC8-838F-3216ECA80016}"/>
    </a:ext>
  </a:extLst>
</a:theme>
</file>

<file path=ppt/theme/theme2.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marketing glass cube presentation (widescreen)</Template>
  <TotalTime>6732</TotalTime>
  <Words>1804</Words>
  <Application>Microsoft Office PowerPoint</Application>
  <PresentationFormat>Custom</PresentationFormat>
  <Paragraphs>161</Paragraphs>
  <Slides>25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Corbel</vt:lpstr>
      <vt:lpstr>Courier New</vt:lpstr>
      <vt:lpstr>serif</vt:lpstr>
      <vt:lpstr>Slack-Lato</vt:lpstr>
      <vt:lpstr>Wingdings</vt:lpstr>
      <vt:lpstr>Marketing 16x9</vt:lpstr>
      <vt:lpstr>Analyzing Home Credit Default Risk</vt:lpstr>
      <vt:lpstr>Project Overview</vt:lpstr>
      <vt:lpstr>PowerPoint Presentation</vt:lpstr>
      <vt:lpstr>Data Architecture</vt:lpstr>
      <vt:lpstr>ETL (Extract, Transform &amp; Load)</vt:lpstr>
      <vt:lpstr>Preparing and cleaning the data for analysis and modeling</vt:lpstr>
      <vt:lpstr>Data Preprocessing: </vt:lpstr>
      <vt:lpstr>Data Preprocessing cont. </vt:lpstr>
      <vt:lpstr>Data Preprocessing cont.</vt:lpstr>
      <vt:lpstr>Data Preprocessing cont.</vt:lpstr>
      <vt:lpstr>Data Analysis and Visualizations </vt:lpstr>
      <vt:lpstr>Understanding Data</vt:lpstr>
      <vt:lpstr>Add a Slide Title - 1</vt:lpstr>
      <vt:lpstr>Understanding the Data</vt:lpstr>
      <vt:lpstr>Insight into some selected Numerical Features</vt:lpstr>
      <vt:lpstr>Correlation amongst some randomly selected features</vt:lpstr>
      <vt:lpstr>Machine Learning and Model Integration</vt:lpstr>
      <vt:lpstr>Machine Learning </vt:lpstr>
      <vt:lpstr>Models and Integration with Front End</vt:lpstr>
      <vt:lpstr>Final Model </vt:lpstr>
      <vt:lpstr>PowerPoint Presentation</vt:lpstr>
      <vt:lpstr>Front End</vt:lpstr>
      <vt:lpstr>Front End</vt:lpstr>
      <vt:lpstr>Limitations and 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Home Credit Default Risk</dc:title>
  <dc:creator>Audrey Nkrumah</dc:creator>
  <cp:lastModifiedBy>Audrey Nkrumah</cp:lastModifiedBy>
  <cp:revision>3</cp:revision>
  <dcterms:created xsi:type="dcterms:W3CDTF">2024-02-08T06:31:05Z</dcterms:created>
  <dcterms:modified xsi:type="dcterms:W3CDTF">2024-02-12T22:46:37Z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